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
      <p:font typeface="Roboto Medium"/>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RobotoMedium-regular.fntdata"/><Relationship Id="rId21" Type="http://schemas.openxmlformats.org/officeDocument/2006/relationships/font" Target="fonts/Roboto-boldItalic.fntdata"/><Relationship Id="rId24" Type="http://schemas.openxmlformats.org/officeDocument/2006/relationships/font" Target="fonts/RobotoMedium-italic.fntdata"/><Relationship Id="rId23" Type="http://schemas.openxmlformats.org/officeDocument/2006/relationships/font" Target="fonts/RobotoMediu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Medium-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986176eaaa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986176eaaa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98d7a2e63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98d7a2e63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986176eaa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986176eaa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98d7a2e63c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98d7a2e63c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Correlation of Seismic Attenuation and Magma Extrusion, Analysis of Changing Climatic Patterns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985fe220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985fe220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445578"/>
              </a:buClr>
              <a:buSzPts val="1050"/>
              <a:buChar char="●"/>
            </a:pPr>
            <a:r>
              <a:rPr lang="en" sz="1050">
                <a:solidFill>
                  <a:srgbClr val="445578"/>
                </a:solidFill>
              </a:rPr>
              <a:t>Key features of Plotly is its ability to generate interactive plots, which means users can zoom, pan, hover over data points for additional information, and export or save charts in various formats. (Interactive plot)</a:t>
            </a:r>
            <a:endParaRPr sz="1050">
              <a:solidFill>
                <a:srgbClr val="445578"/>
              </a:solidFill>
            </a:endParaRPr>
          </a:p>
          <a:p>
            <a:pPr indent="-295275" lvl="0" marL="457200" rtl="0" algn="l">
              <a:lnSpc>
                <a:spcPct val="115000"/>
              </a:lnSpc>
              <a:spcBef>
                <a:spcPts val="0"/>
              </a:spcBef>
              <a:spcAft>
                <a:spcPts val="0"/>
              </a:spcAft>
              <a:buClr>
                <a:srgbClr val="445578"/>
              </a:buClr>
              <a:buSzPts val="1050"/>
              <a:buChar char="●"/>
            </a:pPr>
            <a:r>
              <a:rPr lang="en" sz="1050">
                <a:solidFill>
                  <a:srgbClr val="445578"/>
                </a:solidFill>
              </a:rPr>
              <a:t>Key features of PyGMT include support for various map projections, the ability to plot data with different symbols and colors, contouring, adding text and labels, and overlaying coastlines, rivers, and other geographic features. </a:t>
            </a:r>
            <a:endParaRPr sz="1050">
              <a:solidFill>
                <a:srgbClr val="445578"/>
              </a:solidFill>
            </a:endParaRPr>
          </a:p>
          <a:p>
            <a:pPr indent="-295275" lvl="0" marL="457200" rtl="0" algn="l">
              <a:spcBef>
                <a:spcPts val="0"/>
              </a:spcBef>
              <a:spcAft>
                <a:spcPts val="0"/>
              </a:spcAft>
              <a:buClr>
                <a:srgbClr val="445578"/>
              </a:buClr>
              <a:buSzPts val="1050"/>
              <a:buChar char="●"/>
            </a:pPr>
            <a:r>
              <a:rPr lang="en" sz="1050">
                <a:solidFill>
                  <a:srgbClr val="445578"/>
                </a:solidFill>
              </a:rPr>
              <a:t>It allows the creation of dot maps, data density estimators, spatial plots, and shapefiles, among many other spatial visualizations. (urban and basic functionality) </a:t>
            </a:r>
            <a:endParaRPr sz="1050">
              <a:solidFill>
                <a:srgbClr val="445578"/>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615efa48a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615efa48a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986176eaaa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986176eaaa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6171f5d1f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6171f5d1f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986176eaaa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986176eaaa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986176eaaa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986176eaaa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98d7a2e6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98d7a2e6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github.com/GenericMappingTools/gmt" TargetMode="Externa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6.png"/><Relationship Id="rId5" Type="http://schemas.openxmlformats.org/officeDocument/2006/relationships/image" Target="../media/image15.png"/><Relationship Id="rId6" Type="http://schemas.openxmlformats.org/officeDocument/2006/relationships/image" Target="../media/image17.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12.png"/><Relationship Id="rId6" Type="http://schemas.openxmlformats.org/officeDocument/2006/relationships/hyperlink" Target="https://github.com/GenericMappingTools/gm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7.png"/><Relationship Id="rId7"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1" Type="http://schemas.openxmlformats.org/officeDocument/2006/relationships/hyperlink" Target="https://en.wikipedia.org/wiki/JavaScript" TargetMode="External"/><Relationship Id="rId10" Type="http://schemas.openxmlformats.org/officeDocument/2006/relationships/hyperlink" Target="https://en.wikipedia.org/wiki/Arduino" TargetMode="External"/><Relationship Id="rId13" Type="http://schemas.openxmlformats.org/officeDocument/2006/relationships/hyperlink" Target="https://en.wikipedia.org/wiki/REST" TargetMode="External"/><Relationship Id="rId12" Type="http://schemas.openxmlformats.org/officeDocument/2006/relationships/hyperlink" Target="https://en.wikipedia.org/wiki/Plotly#cite_note-1" TargetMode="External"/><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en.wikipedia.org/wiki/Data_analytics" TargetMode="External"/><Relationship Id="rId4" Type="http://schemas.openxmlformats.org/officeDocument/2006/relationships/hyperlink" Target="https://en.wikipedia.org/wiki/Data_visualization" TargetMode="External"/><Relationship Id="rId9" Type="http://schemas.openxmlformats.org/officeDocument/2006/relationships/hyperlink" Target="https://en.wikipedia.org/wiki/Julia_(programming_language)" TargetMode="External"/><Relationship Id="rId14" Type="http://schemas.openxmlformats.org/officeDocument/2006/relationships/image" Target="../media/image5.png"/><Relationship Id="rId5" Type="http://schemas.openxmlformats.org/officeDocument/2006/relationships/hyperlink" Target="https://en.wikipedia.org/wiki/Python_(programming_language)" TargetMode="External"/><Relationship Id="rId6" Type="http://schemas.openxmlformats.org/officeDocument/2006/relationships/hyperlink" Target="https://en.wikipedia.org/wiki/R_(programming_language)" TargetMode="External"/><Relationship Id="rId7" Type="http://schemas.openxmlformats.org/officeDocument/2006/relationships/hyperlink" Target="https://en.wikipedia.org/wiki/MATLAB" TargetMode="External"/><Relationship Id="rId8" Type="http://schemas.openxmlformats.org/officeDocument/2006/relationships/hyperlink" Target="https://en.wikipedia.org/wiki/Per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Team SeismoMech Technology Review</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Guiliang Zheng, Manuela Köpfli, Callum Keddie, Shreeya Gadgil, Yash Bhangale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1" name="Shape 151"/>
        <p:cNvGrpSpPr/>
        <p:nvPr/>
      </p:nvGrpSpPr>
      <p:grpSpPr>
        <a:xfrm>
          <a:off x="0" y="0"/>
          <a:ext cx="0" cy="0"/>
          <a:chOff x="0" y="0"/>
          <a:chExt cx="0" cy="0"/>
        </a:xfrm>
      </p:grpSpPr>
      <p:sp>
        <p:nvSpPr>
          <p:cNvPr id="152" name="Google Shape;152;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53" name="Google Shape;153;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300">
                <a:solidFill>
                  <a:srgbClr val="404040"/>
                </a:solidFill>
                <a:highlight>
                  <a:srgbClr val="FCFCFC"/>
                </a:highlight>
              </a:rPr>
              <a:t>PyGMT is a library for processing geospatial and geophysical data and making publication-quality maps and figures. It provides a Pythonic interface for the </a:t>
            </a:r>
            <a:r>
              <a:rPr lang="en" sz="1300">
                <a:solidFill>
                  <a:srgbClr val="9B59B6"/>
                </a:solidFill>
                <a:uFill>
                  <a:noFill/>
                </a:uFill>
                <a:hlinkClick r:id="rId3">
                  <a:extLst>
                    <a:ext uri="{A12FA001-AC4F-418D-AE19-62706E023703}">
                      <ahyp:hlinkClr val="tx"/>
                    </a:ext>
                  </a:extLst>
                </a:hlinkClick>
              </a:rPr>
              <a:t>Generic Mapping Tools (GMT)</a:t>
            </a:r>
            <a:r>
              <a:rPr lang="en" sz="1300">
                <a:solidFill>
                  <a:srgbClr val="404040"/>
                </a:solidFill>
                <a:highlight>
                  <a:srgbClr val="FCFCFC"/>
                </a:highlight>
              </a:rPr>
              <a:t>, a command-line program widely used across the Earth, Ocean, and Planetary sciences and beyond.</a:t>
            </a:r>
            <a:endParaRPr/>
          </a:p>
        </p:txBody>
      </p:sp>
      <p:pic>
        <p:nvPicPr>
          <p:cNvPr id="154" name="Google Shape;154;p22"/>
          <p:cNvPicPr preferRelativeResize="0"/>
          <p:nvPr/>
        </p:nvPicPr>
        <p:blipFill>
          <a:blip r:embed="rId4">
            <a:alphaModFix/>
          </a:blip>
          <a:stretch>
            <a:fillRect/>
          </a:stretch>
        </p:blipFill>
        <p:spPr>
          <a:xfrm>
            <a:off x="7107350" y="0"/>
            <a:ext cx="2036650" cy="1105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figures do we expect?</a:t>
            </a:r>
            <a:endParaRPr/>
          </a:p>
        </p:txBody>
      </p:sp>
      <p:sp>
        <p:nvSpPr>
          <p:cNvPr id="160" name="Google Shape;160;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Time series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Map</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Animated map in time</a:t>
            </a:r>
            <a:endParaRPr/>
          </a:p>
        </p:txBody>
      </p:sp>
      <p:pic>
        <p:nvPicPr>
          <p:cNvPr id="161" name="Google Shape;161;p23"/>
          <p:cNvPicPr preferRelativeResize="0"/>
          <p:nvPr/>
        </p:nvPicPr>
        <p:blipFill>
          <a:blip r:embed="rId3">
            <a:alphaModFix/>
          </a:blip>
          <a:stretch>
            <a:fillRect/>
          </a:stretch>
        </p:blipFill>
        <p:spPr>
          <a:xfrm>
            <a:off x="1439750" y="1853758"/>
            <a:ext cx="2107325" cy="2013825"/>
          </a:xfrm>
          <a:prstGeom prst="rect">
            <a:avLst/>
          </a:prstGeom>
          <a:noFill/>
          <a:ln>
            <a:noFill/>
          </a:ln>
        </p:spPr>
      </p:pic>
      <p:pic>
        <p:nvPicPr>
          <p:cNvPr id="162" name="Google Shape;162;p23"/>
          <p:cNvPicPr preferRelativeResize="0"/>
          <p:nvPr/>
        </p:nvPicPr>
        <p:blipFill>
          <a:blip r:embed="rId4">
            <a:alphaModFix/>
          </a:blip>
          <a:stretch>
            <a:fillRect/>
          </a:stretch>
        </p:blipFill>
        <p:spPr>
          <a:xfrm>
            <a:off x="4479324" y="48775"/>
            <a:ext cx="4571998" cy="2743200"/>
          </a:xfrm>
          <a:prstGeom prst="rect">
            <a:avLst/>
          </a:prstGeom>
          <a:noFill/>
          <a:ln>
            <a:noFill/>
          </a:ln>
        </p:spPr>
      </p:pic>
      <p:pic>
        <p:nvPicPr>
          <p:cNvPr id="163" name="Google Shape;163;p23"/>
          <p:cNvPicPr preferRelativeResize="0"/>
          <p:nvPr/>
        </p:nvPicPr>
        <p:blipFill>
          <a:blip r:embed="rId5">
            <a:alphaModFix/>
          </a:blip>
          <a:stretch>
            <a:fillRect/>
          </a:stretch>
        </p:blipFill>
        <p:spPr>
          <a:xfrm>
            <a:off x="4535225" y="48775"/>
            <a:ext cx="4572002" cy="2743199"/>
          </a:xfrm>
          <a:prstGeom prst="rect">
            <a:avLst/>
          </a:prstGeom>
          <a:noFill/>
          <a:ln>
            <a:noFill/>
          </a:ln>
        </p:spPr>
      </p:pic>
      <p:pic>
        <p:nvPicPr>
          <p:cNvPr id="164" name="Google Shape;164;p23"/>
          <p:cNvPicPr preferRelativeResize="0"/>
          <p:nvPr/>
        </p:nvPicPr>
        <p:blipFill>
          <a:blip r:embed="rId6">
            <a:alphaModFix/>
          </a:blip>
          <a:stretch>
            <a:fillRect/>
          </a:stretch>
        </p:blipFill>
        <p:spPr>
          <a:xfrm>
            <a:off x="3643125" y="2754906"/>
            <a:ext cx="5131973" cy="2443968"/>
          </a:xfrm>
          <a:prstGeom prst="rect">
            <a:avLst/>
          </a:prstGeom>
          <a:noFill/>
          <a:ln>
            <a:noFill/>
          </a:ln>
        </p:spPr>
      </p:pic>
    </p:spTree>
  </p:cSld>
  <p:clrMapOvr>
    <a:masterClrMapping/>
  </p:clrMapOvr>
  <p:transition spd="med">
    <p:fade thruBlk="1"/>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8" name="Shape 168"/>
        <p:cNvGrpSpPr/>
        <p:nvPr/>
      </p:nvGrpSpPr>
      <p:grpSpPr>
        <a:xfrm>
          <a:off x="0" y="0"/>
          <a:ext cx="0" cy="0"/>
          <a:chOff x="0" y="0"/>
          <a:chExt cx="0" cy="0"/>
        </a:xfrm>
      </p:grpSpPr>
      <p:sp>
        <p:nvSpPr>
          <p:cNvPr id="169" name="Google Shape;169;p24"/>
          <p:cNvSpPr txBox="1"/>
          <p:nvPr>
            <p:ph idx="1" type="body"/>
          </p:nvPr>
        </p:nvSpPr>
        <p:spPr>
          <a:xfrm>
            <a:off x="311700" y="262575"/>
            <a:ext cx="8520600" cy="4792500"/>
          </a:xfrm>
          <a:prstGeom prst="rect">
            <a:avLst/>
          </a:prstGeom>
        </p:spPr>
        <p:txBody>
          <a:bodyPr anchorCtr="0" anchor="t" bIns="91425" lIns="91425" spcFirstLastPara="1" rIns="91425" wrap="square" tIns="91425">
            <a:normAutofit fontScale="32500" lnSpcReduction="10000"/>
          </a:bodyPr>
          <a:lstStyle/>
          <a:p>
            <a:pPr indent="0" lvl="0" marL="0" rtl="0" algn="l">
              <a:spcBef>
                <a:spcPts val="0"/>
              </a:spcBef>
              <a:spcAft>
                <a:spcPts val="0"/>
              </a:spcAft>
              <a:buClr>
                <a:schemeClr val="dk1"/>
              </a:buClr>
              <a:buSzPct val="61111"/>
              <a:buFont typeface="Arial"/>
              <a:buNone/>
            </a:pPr>
            <a:r>
              <a:rPr lang="en"/>
              <a:t> PyGMT, Plotly, Geoplotlib, and Folium are all Python libraries used for geospatial data visualization, but they have different focuses and capabilities. Here's a comparison of these libraries:</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1. **PyGMT (Python-Generic Mapping Tools):**</a:t>
            </a:r>
            <a:endParaRPr/>
          </a:p>
          <a:p>
            <a:pPr indent="0" lvl="0" marL="0" rtl="0" algn="l">
              <a:spcBef>
                <a:spcPts val="0"/>
              </a:spcBef>
              <a:spcAft>
                <a:spcPts val="0"/>
              </a:spcAft>
              <a:buClr>
                <a:schemeClr val="dk1"/>
              </a:buClr>
              <a:buSzPct val="61111"/>
              <a:buFont typeface="Arial"/>
              <a:buNone/>
            </a:pPr>
            <a:r>
              <a:rPr lang="en"/>
              <a:t>   - **Focus:** PyGMT is primarily designed for creating high-quality static maps and figures for scientific and publication purposes.</a:t>
            </a:r>
            <a:endParaRPr/>
          </a:p>
          <a:p>
            <a:pPr indent="0" lvl="0" marL="0" rtl="0" algn="l">
              <a:spcBef>
                <a:spcPts val="0"/>
              </a:spcBef>
              <a:spcAft>
                <a:spcPts val="0"/>
              </a:spcAft>
              <a:buClr>
                <a:schemeClr val="dk1"/>
              </a:buClr>
              <a:buSzPct val="61111"/>
              <a:buFont typeface="Arial"/>
              <a:buNone/>
            </a:pPr>
            <a:r>
              <a:rPr lang="en"/>
              <a:t>   - **Pros:**</a:t>
            </a:r>
            <a:endParaRPr/>
          </a:p>
          <a:p>
            <a:pPr indent="0" lvl="0" marL="0" rtl="0" algn="l">
              <a:spcBef>
                <a:spcPts val="0"/>
              </a:spcBef>
              <a:spcAft>
                <a:spcPts val="0"/>
              </a:spcAft>
              <a:buClr>
                <a:schemeClr val="dk1"/>
              </a:buClr>
              <a:buSzPct val="61111"/>
              <a:buFont typeface="Arial"/>
              <a:buNone/>
            </a:pPr>
            <a:r>
              <a:rPr lang="en"/>
              <a:t>     - Offers a wide range of geospatial data processing and plotting capabilities.</a:t>
            </a:r>
            <a:endParaRPr/>
          </a:p>
          <a:p>
            <a:pPr indent="0" lvl="0" marL="0" rtl="0" algn="l">
              <a:spcBef>
                <a:spcPts val="0"/>
              </a:spcBef>
              <a:spcAft>
                <a:spcPts val="0"/>
              </a:spcAft>
              <a:buClr>
                <a:schemeClr val="dk1"/>
              </a:buClr>
              <a:buSzPct val="61111"/>
              <a:buFont typeface="Arial"/>
              <a:buNone/>
            </a:pPr>
            <a:r>
              <a:rPr lang="en"/>
              <a:t>     - Provides access to the GMT library, which has a long history in geophysics and geospatial data processing.</a:t>
            </a:r>
            <a:endParaRPr/>
          </a:p>
          <a:p>
            <a:pPr indent="0" lvl="0" marL="0" rtl="0" algn="l">
              <a:spcBef>
                <a:spcPts val="0"/>
              </a:spcBef>
              <a:spcAft>
                <a:spcPts val="0"/>
              </a:spcAft>
              <a:buClr>
                <a:schemeClr val="dk1"/>
              </a:buClr>
              <a:buSzPct val="61111"/>
              <a:buFont typeface="Arial"/>
              <a:buNone/>
            </a:pPr>
            <a:r>
              <a:rPr lang="en"/>
              <a:t>     - Highly customizable and supports a variety of map projections, basemaps, and geospatial data types.</a:t>
            </a:r>
            <a:endParaRPr/>
          </a:p>
          <a:p>
            <a:pPr indent="0" lvl="0" marL="0" rtl="0" algn="l">
              <a:spcBef>
                <a:spcPts val="0"/>
              </a:spcBef>
              <a:spcAft>
                <a:spcPts val="0"/>
              </a:spcAft>
              <a:buClr>
                <a:schemeClr val="dk1"/>
              </a:buClr>
              <a:buSzPct val="61111"/>
              <a:buFont typeface="Arial"/>
              <a:buNone/>
            </a:pPr>
            <a:r>
              <a:rPr lang="en"/>
              <a:t>     - Allows users to create complex figures with ease.</a:t>
            </a:r>
            <a:endParaRPr/>
          </a:p>
          <a:p>
            <a:pPr indent="0" lvl="0" marL="0" rtl="0" algn="l">
              <a:spcBef>
                <a:spcPts val="0"/>
              </a:spcBef>
              <a:spcAft>
                <a:spcPts val="0"/>
              </a:spcAft>
              <a:buClr>
                <a:schemeClr val="dk1"/>
              </a:buClr>
              <a:buSzPct val="61111"/>
              <a:buFont typeface="Arial"/>
              <a:buNone/>
            </a:pPr>
            <a:r>
              <a:rPr lang="en"/>
              <a:t>   - **Cons:**</a:t>
            </a:r>
            <a:endParaRPr/>
          </a:p>
          <a:p>
            <a:pPr indent="0" lvl="0" marL="0" rtl="0" algn="l">
              <a:spcBef>
                <a:spcPts val="0"/>
              </a:spcBef>
              <a:spcAft>
                <a:spcPts val="0"/>
              </a:spcAft>
              <a:buClr>
                <a:schemeClr val="dk1"/>
              </a:buClr>
              <a:buSzPct val="61111"/>
              <a:buFont typeface="Arial"/>
              <a:buNone/>
            </a:pPr>
            <a:r>
              <a:rPr lang="en"/>
              <a:t>     - Steeper learning curve, especially for those new to the Generic Mapping Tools (GMT).</a:t>
            </a:r>
            <a:endParaRPr/>
          </a:p>
          <a:p>
            <a:pPr indent="0" lvl="0" marL="0" rtl="0" algn="l">
              <a:spcBef>
                <a:spcPts val="0"/>
              </a:spcBef>
              <a:spcAft>
                <a:spcPts val="0"/>
              </a:spcAft>
              <a:buClr>
                <a:schemeClr val="dk1"/>
              </a:buClr>
              <a:buSzPct val="61111"/>
              <a:buFont typeface="Arial"/>
              <a:buNone/>
            </a:pPr>
            <a:r>
              <a:rPr lang="en"/>
              <a:t>     - Limited interactivity compared to other libraries.</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2. **Plotly:**</a:t>
            </a:r>
            <a:endParaRPr/>
          </a:p>
          <a:p>
            <a:pPr indent="0" lvl="0" marL="0" rtl="0" algn="l">
              <a:spcBef>
                <a:spcPts val="0"/>
              </a:spcBef>
              <a:spcAft>
                <a:spcPts val="0"/>
              </a:spcAft>
              <a:buClr>
                <a:schemeClr val="dk1"/>
              </a:buClr>
              <a:buSzPct val="61111"/>
              <a:buFont typeface="Arial"/>
              <a:buNone/>
            </a:pPr>
            <a:r>
              <a:rPr lang="en"/>
              <a:t>   - **Focus:** Plotly is a versatile library for interactive data visualization, including geospatial data.</a:t>
            </a:r>
            <a:endParaRPr/>
          </a:p>
          <a:p>
            <a:pPr indent="0" lvl="0" marL="0" rtl="0" algn="l">
              <a:spcBef>
                <a:spcPts val="0"/>
              </a:spcBef>
              <a:spcAft>
                <a:spcPts val="0"/>
              </a:spcAft>
              <a:buClr>
                <a:schemeClr val="dk1"/>
              </a:buClr>
              <a:buSzPct val="61111"/>
              <a:buFont typeface="Arial"/>
              <a:buNone/>
            </a:pPr>
            <a:r>
              <a:rPr lang="en"/>
              <a:t>   - **Pros:**</a:t>
            </a:r>
            <a:endParaRPr/>
          </a:p>
          <a:p>
            <a:pPr indent="0" lvl="0" marL="0" rtl="0" algn="l">
              <a:spcBef>
                <a:spcPts val="0"/>
              </a:spcBef>
              <a:spcAft>
                <a:spcPts val="0"/>
              </a:spcAft>
              <a:buClr>
                <a:schemeClr val="dk1"/>
              </a:buClr>
              <a:buSzPct val="61111"/>
              <a:buFont typeface="Arial"/>
              <a:buNone/>
            </a:pPr>
            <a:r>
              <a:rPr lang="en"/>
              <a:t>     - Offers interactive, web-based geospatial visualizations with features like zooming, panning, and hover tooltips.</a:t>
            </a:r>
            <a:endParaRPr/>
          </a:p>
          <a:p>
            <a:pPr indent="0" lvl="0" marL="0" rtl="0" algn="l">
              <a:spcBef>
                <a:spcPts val="0"/>
              </a:spcBef>
              <a:spcAft>
                <a:spcPts val="0"/>
              </a:spcAft>
              <a:buClr>
                <a:schemeClr val="dk1"/>
              </a:buClr>
              <a:buSzPct val="61111"/>
              <a:buFont typeface="Arial"/>
              <a:buNone/>
            </a:pPr>
            <a:r>
              <a:rPr lang="en"/>
              <a:t>     - Integrates well with Jupyter notebooks and provides interactive dashboards.</a:t>
            </a:r>
            <a:endParaRPr/>
          </a:p>
          <a:p>
            <a:pPr indent="0" lvl="0" marL="0" rtl="0" algn="l">
              <a:spcBef>
                <a:spcPts val="0"/>
              </a:spcBef>
              <a:spcAft>
                <a:spcPts val="0"/>
              </a:spcAft>
              <a:buClr>
                <a:schemeClr val="dk1"/>
              </a:buClr>
              <a:buSzPct val="61111"/>
              <a:buFont typeface="Arial"/>
              <a:buNone/>
            </a:pPr>
            <a:r>
              <a:rPr lang="en"/>
              <a:t>     - Supports various map types (scatter maps, choropleth maps, etc.).</a:t>
            </a:r>
            <a:endParaRPr/>
          </a:p>
          <a:p>
            <a:pPr indent="0" lvl="0" marL="0" rtl="0" algn="l">
              <a:spcBef>
                <a:spcPts val="0"/>
              </a:spcBef>
              <a:spcAft>
                <a:spcPts val="0"/>
              </a:spcAft>
              <a:buClr>
                <a:schemeClr val="dk1"/>
              </a:buClr>
              <a:buSzPct val="61111"/>
              <a:buFont typeface="Arial"/>
              <a:buNone/>
            </a:pPr>
            <a:r>
              <a:rPr lang="en"/>
              <a:t>     - Suitable for a wide range of data visualization tasks beyond geospatial data.</a:t>
            </a:r>
            <a:endParaRPr/>
          </a:p>
          <a:p>
            <a:pPr indent="0" lvl="0" marL="0" rtl="0" algn="l">
              <a:spcBef>
                <a:spcPts val="0"/>
              </a:spcBef>
              <a:spcAft>
                <a:spcPts val="0"/>
              </a:spcAft>
              <a:buClr>
                <a:schemeClr val="dk1"/>
              </a:buClr>
              <a:buSzPct val="61111"/>
              <a:buFont typeface="Arial"/>
              <a:buNone/>
            </a:pPr>
            <a:r>
              <a:rPr lang="en"/>
              <a:t>   - **Cons:**</a:t>
            </a:r>
            <a:endParaRPr/>
          </a:p>
          <a:p>
            <a:pPr indent="0" lvl="0" marL="0" rtl="0" algn="l">
              <a:spcBef>
                <a:spcPts val="0"/>
              </a:spcBef>
              <a:spcAft>
                <a:spcPts val="0"/>
              </a:spcAft>
              <a:buClr>
                <a:schemeClr val="dk1"/>
              </a:buClr>
              <a:buSzPct val="61111"/>
              <a:buFont typeface="Arial"/>
              <a:buNone/>
            </a:pPr>
            <a:r>
              <a:rPr lang="en"/>
              <a:t>     - Less suitable for static, publication-quality maps compared to PyGMT.</a:t>
            </a:r>
            <a:endParaRPr/>
          </a:p>
          <a:p>
            <a:pPr indent="0" lvl="0" marL="0" rtl="0" algn="l">
              <a:spcBef>
                <a:spcPts val="0"/>
              </a:spcBef>
              <a:spcAft>
                <a:spcPts val="0"/>
              </a:spcAft>
              <a:buClr>
                <a:schemeClr val="dk1"/>
              </a:buClr>
              <a:buSzPct val="61111"/>
              <a:buFont typeface="Arial"/>
              <a:buNone/>
            </a:pPr>
            <a:r>
              <a:rPr lang="en"/>
              <a:t>     - Customization options, especially in free versions, might be limited.</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3. **Geoplotlib:**</a:t>
            </a:r>
            <a:endParaRPr/>
          </a:p>
          <a:p>
            <a:pPr indent="0" lvl="0" marL="0" rtl="0" algn="l">
              <a:spcBef>
                <a:spcPts val="0"/>
              </a:spcBef>
              <a:spcAft>
                <a:spcPts val="0"/>
              </a:spcAft>
              <a:buClr>
                <a:schemeClr val="dk1"/>
              </a:buClr>
              <a:buSzPct val="61111"/>
              <a:buFont typeface="Arial"/>
              <a:buNone/>
            </a:pPr>
            <a:r>
              <a:rPr lang="en"/>
              <a:t>   - **Focus:** Geoplotlib is a library specifically designed for creating simple, interactive maps.</a:t>
            </a:r>
            <a:endParaRPr/>
          </a:p>
          <a:p>
            <a:pPr indent="0" lvl="0" marL="0" rtl="0" algn="l">
              <a:spcBef>
                <a:spcPts val="0"/>
              </a:spcBef>
              <a:spcAft>
                <a:spcPts val="0"/>
              </a:spcAft>
              <a:buClr>
                <a:schemeClr val="dk1"/>
              </a:buClr>
              <a:buSzPct val="61111"/>
              <a:buFont typeface="Arial"/>
              <a:buNone/>
            </a:pPr>
            <a:r>
              <a:rPr lang="en"/>
              <a:t>   - **Pros:**</a:t>
            </a:r>
            <a:endParaRPr/>
          </a:p>
          <a:p>
            <a:pPr indent="0" lvl="0" marL="0" rtl="0" algn="l">
              <a:spcBef>
                <a:spcPts val="0"/>
              </a:spcBef>
              <a:spcAft>
                <a:spcPts val="0"/>
              </a:spcAft>
              <a:buClr>
                <a:schemeClr val="dk1"/>
              </a:buClr>
              <a:buSzPct val="61111"/>
              <a:buFont typeface="Arial"/>
              <a:buNone/>
            </a:pPr>
            <a:r>
              <a:rPr lang="en"/>
              <a:t>     - Simple and easy-to-use for basic geospatial visualization tasks.</a:t>
            </a:r>
            <a:endParaRPr/>
          </a:p>
          <a:p>
            <a:pPr indent="0" lvl="0" marL="0" rtl="0" algn="l">
              <a:spcBef>
                <a:spcPts val="0"/>
              </a:spcBef>
              <a:spcAft>
                <a:spcPts val="0"/>
              </a:spcAft>
              <a:buClr>
                <a:schemeClr val="dk1"/>
              </a:buClr>
              <a:buSzPct val="61111"/>
              <a:buFont typeface="Arial"/>
              <a:buNone/>
            </a:pPr>
            <a:r>
              <a:rPr lang="en"/>
              <a:t>     - Offers basic interactivity such as zooming, panning, and tooltips.</a:t>
            </a:r>
            <a:endParaRPr/>
          </a:p>
          <a:p>
            <a:pPr indent="0" lvl="0" marL="0" rtl="0" algn="l">
              <a:spcBef>
                <a:spcPts val="0"/>
              </a:spcBef>
              <a:spcAft>
                <a:spcPts val="0"/>
              </a:spcAft>
              <a:buClr>
                <a:schemeClr val="dk1"/>
              </a:buClr>
              <a:buSzPct val="61111"/>
              <a:buFont typeface="Arial"/>
              <a:buNone/>
            </a:pPr>
            <a:r>
              <a:rPr lang="en"/>
              <a:t>     - Suitable for quick exploratory data analysis.</a:t>
            </a:r>
            <a:endParaRPr/>
          </a:p>
          <a:p>
            <a:pPr indent="0" lvl="0" marL="0" rtl="0" algn="l">
              <a:spcBef>
                <a:spcPts val="0"/>
              </a:spcBef>
              <a:spcAft>
                <a:spcPts val="0"/>
              </a:spcAft>
              <a:buClr>
                <a:schemeClr val="dk1"/>
              </a:buClr>
              <a:buSzPct val="61111"/>
              <a:buFont typeface="Arial"/>
              <a:buNone/>
            </a:pPr>
            <a:r>
              <a:rPr lang="en"/>
              <a:t>   - **Cons:**</a:t>
            </a:r>
            <a:endParaRPr/>
          </a:p>
          <a:p>
            <a:pPr indent="0" lvl="0" marL="0" rtl="0" algn="l">
              <a:spcBef>
                <a:spcPts val="0"/>
              </a:spcBef>
              <a:spcAft>
                <a:spcPts val="0"/>
              </a:spcAft>
              <a:buClr>
                <a:schemeClr val="dk1"/>
              </a:buClr>
              <a:buSzPct val="61111"/>
              <a:buFont typeface="Arial"/>
              <a:buNone/>
            </a:pPr>
            <a:r>
              <a:rPr lang="en"/>
              <a:t>     - Limited customization and advanced geospatial capabilities compared to PyGMT and Plotly.</a:t>
            </a:r>
            <a:endParaRPr/>
          </a:p>
          <a:p>
            <a:pPr indent="0" lvl="0" marL="0" rtl="0" algn="l">
              <a:spcBef>
                <a:spcPts val="0"/>
              </a:spcBef>
              <a:spcAft>
                <a:spcPts val="0"/>
              </a:spcAft>
              <a:buClr>
                <a:schemeClr val="dk1"/>
              </a:buClr>
              <a:buSzPct val="61111"/>
              <a:buFont typeface="Arial"/>
              <a:buNone/>
            </a:pPr>
            <a:r>
              <a:rPr lang="en"/>
              <a:t>     - Best suited for simple, straightforward map visualizations.</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4. **Folium:**</a:t>
            </a:r>
            <a:endParaRPr/>
          </a:p>
          <a:p>
            <a:pPr indent="0" lvl="0" marL="0" rtl="0" algn="l">
              <a:spcBef>
                <a:spcPts val="0"/>
              </a:spcBef>
              <a:spcAft>
                <a:spcPts val="0"/>
              </a:spcAft>
              <a:buClr>
                <a:schemeClr val="dk1"/>
              </a:buClr>
              <a:buSzPct val="61111"/>
              <a:buFont typeface="Arial"/>
              <a:buNone/>
            </a:pPr>
            <a:r>
              <a:rPr lang="en"/>
              <a:t>   - **Focus:** Folium is a Python wrapper for Leaflet.js, used for creating interactive maps with minimal coding.</a:t>
            </a:r>
            <a:endParaRPr/>
          </a:p>
          <a:p>
            <a:pPr indent="0" lvl="0" marL="0" rtl="0" algn="l">
              <a:spcBef>
                <a:spcPts val="0"/>
              </a:spcBef>
              <a:spcAft>
                <a:spcPts val="0"/>
              </a:spcAft>
              <a:buClr>
                <a:schemeClr val="dk1"/>
              </a:buClr>
              <a:buSzPct val="61111"/>
              <a:buFont typeface="Arial"/>
              <a:buNone/>
            </a:pPr>
            <a:r>
              <a:rPr lang="en"/>
              <a:t>   - **Pros:**</a:t>
            </a:r>
            <a:endParaRPr/>
          </a:p>
          <a:p>
            <a:pPr indent="0" lvl="0" marL="0" rtl="0" algn="l">
              <a:spcBef>
                <a:spcPts val="0"/>
              </a:spcBef>
              <a:spcAft>
                <a:spcPts val="0"/>
              </a:spcAft>
              <a:buClr>
                <a:schemeClr val="dk1"/>
              </a:buClr>
              <a:buSzPct val="61111"/>
              <a:buFont typeface="Arial"/>
              <a:buNone/>
            </a:pPr>
            <a:r>
              <a:rPr lang="en"/>
              <a:t>     - Extremely easy to use and suitable for creating interactive maps with minimal coding.</a:t>
            </a:r>
            <a:endParaRPr/>
          </a:p>
          <a:p>
            <a:pPr indent="0" lvl="0" marL="0" rtl="0" algn="l">
              <a:spcBef>
                <a:spcPts val="0"/>
              </a:spcBef>
              <a:spcAft>
                <a:spcPts val="0"/>
              </a:spcAft>
              <a:buClr>
                <a:schemeClr val="dk1"/>
              </a:buClr>
              <a:buSzPct val="61111"/>
              <a:buFont typeface="Arial"/>
              <a:buNone/>
            </a:pPr>
            <a:r>
              <a:rPr lang="en"/>
              <a:t>     - Well-suited for web applications and dashboards.</a:t>
            </a:r>
            <a:endParaRPr/>
          </a:p>
          <a:p>
            <a:pPr indent="0" lvl="0" marL="0" rtl="0" algn="l">
              <a:spcBef>
                <a:spcPts val="0"/>
              </a:spcBef>
              <a:spcAft>
                <a:spcPts val="0"/>
              </a:spcAft>
              <a:buClr>
                <a:schemeClr val="dk1"/>
              </a:buClr>
              <a:buSzPct val="61111"/>
              <a:buFont typeface="Arial"/>
              <a:buNone/>
            </a:pPr>
            <a:r>
              <a:rPr lang="en"/>
              <a:t>     - Provides various built-in tilesets and the ability to overlay markers, polygons, and other map elements.</a:t>
            </a:r>
            <a:endParaRPr/>
          </a:p>
          <a:p>
            <a:pPr indent="0" lvl="0" marL="0" rtl="0" algn="l">
              <a:spcBef>
                <a:spcPts val="0"/>
              </a:spcBef>
              <a:spcAft>
                <a:spcPts val="0"/>
              </a:spcAft>
              <a:buClr>
                <a:schemeClr val="dk1"/>
              </a:buClr>
              <a:buSzPct val="61111"/>
              <a:buFont typeface="Arial"/>
              <a:buNone/>
            </a:pPr>
            <a:r>
              <a:rPr lang="en"/>
              <a:t>   - **Cons:**</a:t>
            </a:r>
            <a:endParaRPr/>
          </a:p>
          <a:p>
            <a:pPr indent="0" lvl="0" marL="0" rtl="0" algn="l">
              <a:spcBef>
                <a:spcPts val="0"/>
              </a:spcBef>
              <a:spcAft>
                <a:spcPts val="0"/>
              </a:spcAft>
              <a:buClr>
                <a:schemeClr val="dk1"/>
              </a:buClr>
              <a:buSzPct val="61111"/>
              <a:buFont typeface="Arial"/>
              <a:buNone/>
            </a:pPr>
            <a:r>
              <a:rPr lang="en"/>
              <a:t>     - May not be as feature-rich as other libraries in terms of geospatial capabilities.</a:t>
            </a:r>
            <a:endParaRPr/>
          </a:p>
          <a:p>
            <a:pPr indent="0" lvl="0" marL="0" rtl="0" algn="l">
              <a:spcBef>
                <a:spcPts val="0"/>
              </a:spcBef>
              <a:spcAft>
                <a:spcPts val="0"/>
              </a:spcAft>
              <a:buClr>
                <a:schemeClr val="dk1"/>
              </a:buClr>
              <a:buSzPct val="61111"/>
              <a:buFont typeface="Arial"/>
              <a:buNone/>
            </a:pPr>
            <a:r>
              <a:rPr lang="en"/>
              <a:t>     - Limited functionality for complex geospatial analysis.</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In summary, the choice of a geospatial library depends on your specific use case. If you need high-quality, publication-ready static maps, PyGMT is an excellent choice. If interactivity and web-based visualization are important, Plotly and Folium are good options. Geoplotlib is suitable for quick, simple visualizations where ease of use is a priority.</a:t>
            </a:r>
            <a:endParaRPr/>
          </a:p>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311700" y="1152475"/>
            <a:ext cx="5670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Analysis of seismology data (from Mt. St. Helens)</a:t>
            </a:r>
            <a:endParaRPr/>
          </a:p>
          <a:p>
            <a:pPr indent="-317500" lvl="1" marL="914400" rtl="0" algn="l">
              <a:spcBef>
                <a:spcPts val="0"/>
              </a:spcBef>
              <a:spcAft>
                <a:spcPts val="0"/>
              </a:spcAft>
              <a:buSzPts val="1400"/>
              <a:buChar char="○"/>
            </a:pPr>
            <a:r>
              <a:rPr lang="en"/>
              <a:t>Mt St Helens data ranges from 2000 to 2022, covering the notable eruption in 2004</a:t>
            </a:r>
            <a:endParaRPr/>
          </a:p>
          <a:p>
            <a:pPr indent="-317500" lvl="1" marL="914400" rtl="0" algn="l">
              <a:spcBef>
                <a:spcPts val="0"/>
              </a:spcBef>
              <a:spcAft>
                <a:spcPts val="0"/>
              </a:spcAft>
              <a:buSzPts val="1400"/>
              <a:buChar char="○"/>
            </a:pPr>
            <a:r>
              <a:rPr lang="en"/>
              <a:t>Our software can be used on any seismological data</a:t>
            </a:r>
            <a:endParaRPr/>
          </a:p>
          <a:p>
            <a:pPr indent="-342900" lvl="0" marL="457200" rtl="0" algn="l">
              <a:spcBef>
                <a:spcPts val="0"/>
              </a:spcBef>
              <a:spcAft>
                <a:spcPts val="0"/>
              </a:spcAft>
              <a:buSzPts val="1800"/>
              <a:buChar char="●"/>
            </a:pPr>
            <a:r>
              <a:rPr lang="en"/>
              <a:t>Output of this project involves plots of seismological data over time and </a:t>
            </a:r>
            <a:r>
              <a:rPr lang="en"/>
              <a:t>geospatial</a:t>
            </a:r>
            <a:r>
              <a:rPr lang="en"/>
              <a:t> data to be </a:t>
            </a:r>
            <a:r>
              <a:rPr lang="en" u="sng"/>
              <a:t>displayed over a map</a:t>
            </a:r>
            <a:endParaRPr u="sng"/>
          </a:p>
          <a:p>
            <a:pPr indent="-342900" lvl="0" marL="457200" rtl="0" algn="l">
              <a:spcBef>
                <a:spcPts val="0"/>
              </a:spcBef>
              <a:spcAft>
                <a:spcPts val="0"/>
              </a:spcAft>
              <a:buSzPts val="1800"/>
              <a:buChar char="●"/>
            </a:pPr>
            <a:r>
              <a:rPr lang="en"/>
              <a:t>We want a technology/library that will allow us to easily display our data over a map</a:t>
            </a:r>
            <a:endParaRPr/>
          </a:p>
        </p:txBody>
      </p:sp>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pic>
        <p:nvPicPr>
          <p:cNvPr id="62" name="Google Shape;62;p14"/>
          <p:cNvPicPr preferRelativeResize="0"/>
          <p:nvPr/>
        </p:nvPicPr>
        <p:blipFill>
          <a:blip r:embed="rId3">
            <a:alphaModFix/>
          </a:blip>
          <a:stretch>
            <a:fillRect/>
          </a:stretch>
        </p:blipFill>
        <p:spPr>
          <a:xfrm>
            <a:off x="6334100" y="2226798"/>
            <a:ext cx="2650600" cy="2533000"/>
          </a:xfrm>
          <a:prstGeom prst="rect">
            <a:avLst/>
          </a:prstGeom>
          <a:noFill/>
          <a:ln>
            <a:noFill/>
          </a:ln>
        </p:spPr>
      </p:pic>
      <p:pic>
        <p:nvPicPr>
          <p:cNvPr id="63" name="Google Shape;63;p14"/>
          <p:cNvPicPr preferRelativeResize="0"/>
          <p:nvPr/>
        </p:nvPicPr>
        <p:blipFill>
          <a:blip r:embed="rId4">
            <a:alphaModFix/>
          </a:blip>
          <a:stretch>
            <a:fillRect/>
          </a:stretch>
        </p:blipFill>
        <p:spPr>
          <a:xfrm>
            <a:off x="6181694" y="110469"/>
            <a:ext cx="2738175" cy="2023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175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Technologies to consider</a:t>
            </a:r>
            <a:endParaRPr/>
          </a:p>
        </p:txBody>
      </p:sp>
      <p:pic>
        <p:nvPicPr>
          <p:cNvPr id="69" name="Google Shape;69;p15"/>
          <p:cNvPicPr preferRelativeResize="0"/>
          <p:nvPr/>
        </p:nvPicPr>
        <p:blipFill>
          <a:blip r:embed="rId3">
            <a:alphaModFix/>
          </a:blip>
          <a:stretch>
            <a:fillRect/>
          </a:stretch>
        </p:blipFill>
        <p:spPr>
          <a:xfrm>
            <a:off x="311700" y="1960575"/>
            <a:ext cx="2473550" cy="1342775"/>
          </a:xfrm>
          <a:prstGeom prst="rect">
            <a:avLst/>
          </a:prstGeom>
          <a:noFill/>
          <a:ln>
            <a:noFill/>
          </a:ln>
        </p:spPr>
      </p:pic>
      <p:pic>
        <p:nvPicPr>
          <p:cNvPr id="70" name="Google Shape;70;p15"/>
          <p:cNvPicPr preferRelativeResize="0"/>
          <p:nvPr/>
        </p:nvPicPr>
        <p:blipFill>
          <a:blip r:embed="rId4">
            <a:alphaModFix/>
          </a:blip>
          <a:stretch>
            <a:fillRect/>
          </a:stretch>
        </p:blipFill>
        <p:spPr>
          <a:xfrm>
            <a:off x="311700" y="1017726"/>
            <a:ext cx="2473550" cy="825179"/>
          </a:xfrm>
          <a:prstGeom prst="rect">
            <a:avLst/>
          </a:prstGeom>
          <a:noFill/>
          <a:ln>
            <a:noFill/>
          </a:ln>
        </p:spPr>
      </p:pic>
      <p:sp>
        <p:nvSpPr>
          <p:cNvPr id="71" name="Google Shape;71;p15"/>
          <p:cNvSpPr txBox="1"/>
          <p:nvPr/>
        </p:nvSpPr>
        <p:spPr>
          <a:xfrm>
            <a:off x="573925" y="3569075"/>
            <a:ext cx="19491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1"/>
                </a:solidFill>
              </a:rPr>
              <a:t>Geoplotlib</a:t>
            </a:r>
            <a:endParaRPr b="1" sz="2600">
              <a:solidFill>
                <a:schemeClr val="dk1"/>
              </a:solidFill>
            </a:endParaRPr>
          </a:p>
        </p:txBody>
      </p:sp>
      <p:pic>
        <p:nvPicPr>
          <p:cNvPr id="72" name="Google Shape;72;p15"/>
          <p:cNvPicPr preferRelativeResize="0"/>
          <p:nvPr/>
        </p:nvPicPr>
        <p:blipFill>
          <a:blip r:embed="rId5">
            <a:alphaModFix/>
          </a:blip>
          <a:stretch>
            <a:fillRect/>
          </a:stretch>
        </p:blipFill>
        <p:spPr>
          <a:xfrm>
            <a:off x="634389" y="3201500"/>
            <a:ext cx="1828175" cy="1942000"/>
          </a:xfrm>
          <a:prstGeom prst="rect">
            <a:avLst/>
          </a:prstGeom>
          <a:noFill/>
          <a:ln>
            <a:noFill/>
          </a:ln>
        </p:spPr>
      </p:pic>
      <p:sp>
        <p:nvSpPr>
          <p:cNvPr id="73" name="Google Shape;73;p15"/>
          <p:cNvSpPr txBox="1"/>
          <p:nvPr/>
        </p:nvSpPr>
        <p:spPr>
          <a:xfrm>
            <a:off x="2702100" y="748525"/>
            <a:ext cx="6441900" cy="4308000"/>
          </a:xfrm>
          <a:prstGeom prst="rect">
            <a:avLst/>
          </a:prstGeom>
          <a:noFill/>
          <a:ln>
            <a:noFill/>
          </a:ln>
        </p:spPr>
        <p:txBody>
          <a:bodyPr anchorCtr="0" anchor="t" bIns="91425" lIns="91425" spcFirstLastPara="1" rIns="91425" wrap="square" tIns="91425">
            <a:noAutofit/>
          </a:bodyPr>
          <a:lstStyle/>
          <a:p>
            <a:pPr indent="-314325" lvl="0" marL="457200" rtl="0" algn="l">
              <a:lnSpc>
                <a:spcPct val="115000"/>
              </a:lnSpc>
              <a:spcBef>
                <a:spcPts val="0"/>
              </a:spcBef>
              <a:spcAft>
                <a:spcPts val="0"/>
              </a:spcAft>
              <a:buClr>
                <a:srgbClr val="445578"/>
              </a:buClr>
              <a:buSzPts val="1350"/>
              <a:buChar char="●"/>
            </a:pPr>
            <a:r>
              <a:rPr lang="en" sz="1350">
                <a:solidFill>
                  <a:srgbClr val="445578"/>
                </a:solidFill>
              </a:rPr>
              <a:t>Plotly is an open-source data visualization library that provides a platform for creating interactive, web-based charts and graphs. </a:t>
            </a:r>
            <a:r>
              <a:rPr lang="en" sz="1350">
                <a:solidFill>
                  <a:srgbClr val="445578"/>
                </a:solidFill>
              </a:rPr>
              <a:t>It also provides an online platform called Plotly Chart Studio, where users can create and share interactive plots and dashboards.</a:t>
            </a:r>
            <a:endParaRPr sz="1350">
              <a:solidFill>
                <a:srgbClr val="445578"/>
              </a:solidFill>
            </a:endParaRPr>
          </a:p>
          <a:p>
            <a:pPr indent="0" lvl="0" marL="0" rtl="0" algn="l">
              <a:lnSpc>
                <a:spcPct val="115000"/>
              </a:lnSpc>
              <a:spcBef>
                <a:spcPts val="1200"/>
              </a:spcBef>
              <a:spcAft>
                <a:spcPts val="0"/>
              </a:spcAft>
              <a:buNone/>
            </a:pPr>
            <a:r>
              <a:t/>
            </a:r>
            <a:endParaRPr sz="1350">
              <a:solidFill>
                <a:srgbClr val="445578"/>
              </a:solidFill>
            </a:endParaRPr>
          </a:p>
          <a:p>
            <a:pPr indent="-314325" lvl="0" marL="457200" rtl="0" algn="l">
              <a:lnSpc>
                <a:spcPct val="115000"/>
              </a:lnSpc>
              <a:spcBef>
                <a:spcPts val="1200"/>
              </a:spcBef>
              <a:spcAft>
                <a:spcPts val="0"/>
              </a:spcAft>
              <a:buClr>
                <a:srgbClr val="445578"/>
              </a:buClr>
              <a:buSzPts val="1350"/>
              <a:buChar char="●"/>
            </a:pPr>
            <a:r>
              <a:rPr lang="en" sz="1350">
                <a:solidFill>
                  <a:srgbClr val="445578"/>
                </a:solidFill>
              </a:rPr>
              <a:t>PyGMT is a library for processing geospatial and geophysical data and making publication-quality maps and figures. It provides a Pythonic interface for the </a:t>
            </a:r>
            <a:r>
              <a:rPr lang="en" sz="1350">
                <a:solidFill>
                  <a:srgbClr val="445578"/>
                </a:solidFill>
                <a:uFill>
                  <a:noFill/>
                </a:uFill>
                <a:hlinkClick r:id="rId6">
                  <a:extLst>
                    <a:ext uri="{A12FA001-AC4F-418D-AE19-62706E023703}">
                      <ahyp:hlinkClr val="tx"/>
                    </a:ext>
                  </a:extLst>
                </a:hlinkClick>
              </a:rPr>
              <a:t>Generic Mapping Tools (GMT)</a:t>
            </a:r>
            <a:r>
              <a:rPr lang="en" sz="1350">
                <a:solidFill>
                  <a:srgbClr val="445578"/>
                </a:solidFill>
              </a:rPr>
              <a:t>, a command-line program widely used across the Earth, Ocean, and Planetary sciences and beyond.</a:t>
            </a:r>
            <a:endParaRPr sz="1350">
              <a:solidFill>
                <a:srgbClr val="445578"/>
              </a:solidFill>
            </a:endParaRPr>
          </a:p>
          <a:p>
            <a:pPr indent="0" lvl="0" marL="0" rtl="0" algn="l">
              <a:lnSpc>
                <a:spcPct val="115000"/>
              </a:lnSpc>
              <a:spcBef>
                <a:spcPts val="1200"/>
              </a:spcBef>
              <a:spcAft>
                <a:spcPts val="0"/>
              </a:spcAft>
              <a:buNone/>
            </a:pPr>
            <a:r>
              <a:t/>
            </a:r>
            <a:endParaRPr sz="1350">
              <a:solidFill>
                <a:srgbClr val="445578"/>
              </a:solidFill>
            </a:endParaRPr>
          </a:p>
          <a:p>
            <a:pPr indent="-314325" lvl="0" marL="457200" rtl="0" algn="l">
              <a:spcBef>
                <a:spcPts val="1200"/>
              </a:spcBef>
              <a:spcAft>
                <a:spcPts val="0"/>
              </a:spcAft>
              <a:buClr>
                <a:srgbClr val="445578"/>
              </a:buClr>
              <a:buSzPts val="1350"/>
              <a:buChar char="●"/>
            </a:pPr>
            <a:r>
              <a:rPr lang="en" sz="1350">
                <a:solidFill>
                  <a:srgbClr val="445578"/>
                </a:solidFill>
              </a:rPr>
              <a:t>Geoplotlib is an open-source python library for visualizing geographic data. It is a simple API that produces visualizations on top of OpenStreetMap tiles. </a:t>
            </a:r>
            <a:endParaRPr sz="20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6"/>
          <p:cNvPicPr preferRelativeResize="0"/>
          <p:nvPr/>
        </p:nvPicPr>
        <p:blipFill>
          <a:blip r:embed="rId3">
            <a:alphaModFix/>
          </a:blip>
          <a:stretch>
            <a:fillRect/>
          </a:stretch>
        </p:blipFill>
        <p:spPr>
          <a:xfrm>
            <a:off x="5590725" y="916550"/>
            <a:ext cx="3223751" cy="3615052"/>
          </a:xfrm>
          <a:prstGeom prst="rect">
            <a:avLst/>
          </a:prstGeom>
          <a:noFill/>
          <a:ln>
            <a:noFill/>
          </a:ln>
        </p:spPr>
      </p:pic>
      <p:pic>
        <p:nvPicPr>
          <p:cNvPr id="79" name="Google Shape;79;p16"/>
          <p:cNvPicPr preferRelativeResize="0"/>
          <p:nvPr/>
        </p:nvPicPr>
        <p:blipFill>
          <a:blip r:embed="rId4">
            <a:alphaModFix/>
          </a:blip>
          <a:stretch>
            <a:fillRect/>
          </a:stretch>
        </p:blipFill>
        <p:spPr>
          <a:xfrm>
            <a:off x="388350" y="1591525"/>
            <a:ext cx="5044199" cy="2350525"/>
          </a:xfrm>
          <a:prstGeom prst="rect">
            <a:avLst/>
          </a:prstGeom>
          <a:noFill/>
          <a:ln>
            <a:noFill/>
          </a:ln>
        </p:spPr>
      </p:pic>
      <p:pic>
        <p:nvPicPr>
          <p:cNvPr id="80" name="Google Shape;80;p16"/>
          <p:cNvPicPr preferRelativeResize="0"/>
          <p:nvPr/>
        </p:nvPicPr>
        <p:blipFill rotWithShape="1">
          <a:blip r:embed="rId5">
            <a:alphaModFix/>
          </a:blip>
          <a:srcRect b="4177" l="0" r="4177" t="0"/>
          <a:stretch/>
        </p:blipFill>
        <p:spPr>
          <a:xfrm>
            <a:off x="295576" y="3937275"/>
            <a:ext cx="5076501" cy="759625"/>
          </a:xfrm>
          <a:prstGeom prst="rect">
            <a:avLst/>
          </a:prstGeom>
          <a:noFill/>
          <a:ln>
            <a:noFill/>
          </a:ln>
        </p:spPr>
      </p:pic>
      <p:sp>
        <p:nvSpPr>
          <p:cNvPr id="81" name="Google Shape;81;p16"/>
          <p:cNvSpPr txBox="1"/>
          <p:nvPr>
            <p:ph type="title"/>
          </p:nvPr>
        </p:nvSpPr>
        <p:spPr>
          <a:xfrm>
            <a:off x="240750" y="185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Choice and how it works: PyGMT</a:t>
            </a:r>
            <a:endParaRPr/>
          </a:p>
        </p:txBody>
      </p:sp>
      <p:sp>
        <p:nvSpPr>
          <p:cNvPr id="82" name="Google Shape;82;p16"/>
          <p:cNvSpPr txBox="1"/>
          <p:nvPr/>
        </p:nvSpPr>
        <p:spPr>
          <a:xfrm>
            <a:off x="6678000" y="4775600"/>
            <a:ext cx="2046600" cy="1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2"/>
                </a:solidFill>
              </a:rPr>
              <a:t>*Code and image from PyGMT documentation</a:t>
            </a:r>
            <a:endParaRPr sz="700">
              <a:solidFill>
                <a:schemeClr val="dk2"/>
              </a:solidFill>
            </a:endParaRPr>
          </a:p>
        </p:txBody>
      </p:sp>
      <p:sp>
        <p:nvSpPr>
          <p:cNvPr id="83" name="Google Shape;83;p16"/>
          <p:cNvSpPr txBox="1"/>
          <p:nvPr/>
        </p:nvSpPr>
        <p:spPr>
          <a:xfrm>
            <a:off x="388350" y="760950"/>
            <a:ext cx="4368900" cy="9132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Define Region to plot specific maps.</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Different types of projections can be used.</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Data is plotted using coordinates.</a:t>
            </a:r>
            <a:endParaRPr sz="12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Appeal of choice</a:t>
            </a:r>
            <a:endParaRPr/>
          </a:p>
        </p:txBody>
      </p:sp>
      <p:sp>
        <p:nvSpPr>
          <p:cNvPr id="89" name="Google Shape;89;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Familiarity</a:t>
            </a:r>
            <a:endParaRPr/>
          </a:p>
          <a:p>
            <a:pPr indent="-342900" lvl="0" marL="457200" rtl="0" algn="l">
              <a:spcBef>
                <a:spcPts val="0"/>
              </a:spcBef>
              <a:spcAft>
                <a:spcPts val="0"/>
              </a:spcAft>
              <a:buSzPts val="1800"/>
              <a:buChar char="●"/>
            </a:pPr>
            <a:r>
              <a:rPr lang="en"/>
              <a:t>Made to plot maps (legend, orientation,...)</a:t>
            </a:r>
            <a:endParaRPr/>
          </a:p>
          <a:p>
            <a:pPr indent="-342900" lvl="0" marL="457200" rtl="0" algn="l">
              <a:spcBef>
                <a:spcPts val="0"/>
              </a:spcBef>
              <a:spcAft>
                <a:spcPts val="0"/>
              </a:spcAft>
              <a:buSzPts val="1800"/>
              <a:buChar char="●"/>
            </a:pPr>
            <a:r>
              <a:rPr lang="en"/>
              <a:t>Many possibilities to adjust to your figure</a:t>
            </a:r>
            <a:endParaRPr/>
          </a:p>
          <a:p>
            <a:pPr indent="-342900" lvl="0" marL="457200" rtl="0" algn="l">
              <a:spcBef>
                <a:spcPts val="0"/>
              </a:spcBef>
              <a:spcAft>
                <a:spcPts val="0"/>
              </a:spcAft>
              <a:buSzPts val="1800"/>
              <a:buChar char="●"/>
            </a:pPr>
            <a:r>
              <a:rPr lang="en"/>
              <a:t>Able to load DEM and calculate hillshade </a:t>
            </a:r>
            <a:endParaRPr/>
          </a:p>
          <a:p>
            <a:pPr indent="-342900" lvl="0" marL="457200" rtl="0" algn="l">
              <a:spcBef>
                <a:spcPts val="0"/>
              </a:spcBef>
              <a:spcAft>
                <a:spcPts val="0"/>
              </a:spcAft>
              <a:buSzPts val="1800"/>
              <a:buChar char="●"/>
            </a:pPr>
            <a:r>
              <a:rPr lang="en"/>
              <a:t>We do not need an interactive map</a:t>
            </a:r>
            <a:endParaRPr/>
          </a:p>
        </p:txBody>
      </p:sp>
      <p:pic>
        <p:nvPicPr>
          <p:cNvPr id="90" name="Google Shape;90;p17"/>
          <p:cNvPicPr preferRelativeResize="0"/>
          <p:nvPr/>
        </p:nvPicPr>
        <p:blipFill>
          <a:blip r:embed="rId3">
            <a:alphaModFix/>
          </a:blip>
          <a:stretch>
            <a:fillRect/>
          </a:stretch>
        </p:blipFill>
        <p:spPr>
          <a:xfrm>
            <a:off x="3632875" y="2973000"/>
            <a:ext cx="5511124" cy="1976075"/>
          </a:xfrm>
          <a:prstGeom prst="rect">
            <a:avLst/>
          </a:prstGeom>
          <a:noFill/>
          <a:ln>
            <a:noFill/>
          </a:ln>
        </p:spPr>
      </p:pic>
      <p:pic>
        <p:nvPicPr>
          <p:cNvPr id="91" name="Google Shape;91;p17"/>
          <p:cNvPicPr preferRelativeResize="0"/>
          <p:nvPr/>
        </p:nvPicPr>
        <p:blipFill>
          <a:blip r:embed="rId4">
            <a:alphaModFix/>
          </a:blip>
          <a:stretch>
            <a:fillRect/>
          </a:stretch>
        </p:blipFill>
        <p:spPr>
          <a:xfrm>
            <a:off x="6670450" y="0"/>
            <a:ext cx="2473550" cy="1342775"/>
          </a:xfrm>
          <a:prstGeom prst="rect">
            <a:avLst/>
          </a:prstGeom>
          <a:noFill/>
          <a:ln>
            <a:noFill/>
          </a:ln>
        </p:spPr>
      </p:pic>
      <p:pic>
        <p:nvPicPr>
          <p:cNvPr id="92" name="Google Shape;92;p17"/>
          <p:cNvPicPr preferRelativeResize="0"/>
          <p:nvPr/>
        </p:nvPicPr>
        <p:blipFill>
          <a:blip r:embed="rId5">
            <a:alphaModFix/>
          </a:blip>
          <a:stretch>
            <a:fillRect/>
          </a:stretch>
        </p:blipFill>
        <p:spPr>
          <a:xfrm>
            <a:off x="6635075" y="1271777"/>
            <a:ext cx="2473549" cy="1672898"/>
          </a:xfrm>
          <a:prstGeom prst="rect">
            <a:avLst/>
          </a:prstGeom>
          <a:noFill/>
          <a:ln>
            <a:noFill/>
          </a:ln>
        </p:spPr>
      </p:pic>
      <p:pic>
        <p:nvPicPr>
          <p:cNvPr id="93" name="Google Shape;93;p17"/>
          <p:cNvPicPr preferRelativeResize="0"/>
          <p:nvPr/>
        </p:nvPicPr>
        <p:blipFill>
          <a:blip r:embed="rId6">
            <a:alphaModFix/>
          </a:blip>
          <a:stretch>
            <a:fillRect/>
          </a:stretch>
        </p:blipFill>
        <p:spPr>
          <a:xfrm>
            <a:off x="122975" y="3049200"/>
            <a:ext cx="6512102" cy="1290996"/>
          </a:xfrm>
          <a:prstGeom prst="rect">
            <a:avLst/>
          </a:prstGeom>
          <a:noFill/>
          <a:ln>
            <a:noFill/>
          </a:ln>
        </p:spPr>
      </p:pic>
      <p:pic>
        <p:nvPicPr>
          <p:cNvPr id="94" name="Google Shape;94;p17"/>
          <p:cNvPicPr preferRelativeResize="0"/>
          <p:nvPr/>
        </p:nvPicPr>
        <p:blipFill>
          <a:blip r:embed="rId7">
            <a:alphaModFix/>
          </a:blip>
          <a:stretch>
            <a:fillRect/>
          </a:stretch>
        </p:blipFill>
        <p:spPr>
          <a:xfrm>
            <a:off x="3675750" y="4340200"/>
            <a:ext cx="2994700" cy="572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grpSp>
        <p:nvGrpSpPr>
          <p:cNvPr id="99" name="Google Shape;99;p18"/>
          <p:cNvGrpSpPr/>
          <p:nvPr/>
        </p:nvGrpSpPr>
        <p:grpSpPr>
          <a:xfrm>
            <a:off x="637835" y="1240827"/>
            <a:ext cx="5221800" cy="3381536"/>
            <a:chOff x="2789785" y="880977"/>
            <a:chExt cx="5221800" cy="3381536"/>
          </a:xfrm>
        </p:grpSpPr>
        <p:grpSp>
          <p:nvGrpSpPr>
            <p:cNvPr id="100" name="Google Shape;100;p18"/>
            <p:cNvGrpSpPr/>
            <p:nvPr/>
          </p:nvGrpSpPr>
          <p:grpSpPr>
            <a:xfrm>
              <a:off x="2789785" y="880977"/>
              <a:ext cx="5221800" cy="731700"/>
              <a:chOff x="2789785" y="880977"/>
              <a:chExt cx="5221800" cy="731700"/>
            </a:xfrm>
          </p:grpSpPr>
          <p:sp>
            <p:nvSpPr>
              <p:cNvPr id="101" name="Google Shape;101;p18"/>
              <p:cNvSpPr/>
              <p:nvPr/>
            </p:nvSpPr>
            <p:spPr>
              <a:xfrm>
                <a:off x="2789785" y="880977"/>
                <a:ext cx="5221800" cy="731700"/>
              </a:xfrm>
              <a:prstGeom prst="rect">
                <a:avLst/>
              </a:prstGeom>
              <a:solidFill>
                <a:srgbClr val="155B54"/>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p18"/>
              <p:cNvSpPr txBox="1"/>
              <p:nvPr/>
            </p:nvSpPr>
            <p:spPr>
              <a:xfrm>
                <a:off x="2914389" y="965253"/>
                <a:ext cx="4765800" cy="5754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500">
                    <a:solidFill>
                      <a:srgbClr val="FFFFFF"/>
                    </a:solidFill>
                    <a:latin typeface="Roboto"/>
                    <a:ea typeface="Roboto"/>
                    <a:cs typeface="Roboto"/>
                    <a:sym typeface="Roboto"/>
                  </a:rPr>
                  <a:t>Command Line Interface</a:t>
                </a:r>
                <a:endParaRPr sz="1500">
                  <a:solidFill>
                    <a:srgbClr val="FFFFFF"/>
                  </a:solidFill>
                  <a:latin typeface="Roboto"/>
                  <a:ea typeface="Roboto"/>
                  <a:cs typeface="Roboto"/>
                  <a:sym typeface="Roboto"/>
                </a:endParaRPr>
              </a:p>
            </p:txBody>
          </p:sp>
        </p:grpSp>
        <p:grpSp>
          <p:nvGrpSpPr>
            <p:cNvPr id="103" name="Google Shape;103;p18"/>
            <p:cNvGrpSpPr/>
            <p:nvPr/>
          </p:nvGrpSpPr>
          <p:grpSpPr>
            <a:xfrm>
              <a:off x="2789787" y="1765338"/>
              <a:ext cx="4860300" cy="731700"/>
              <a:chOff x="2789787" y="1765338"/>
              <a:chExt cx="4860300" cy="731700"/>
            </a:xfrm>
          </p:grpSpPr>
          <p:sp>
            <p:nvSpPr>
              <p:cNvPr id="104" name="Google Shape;104;p18"/>
              <p:cNvSpPr/>
              <p:nvPr/>
            </p:nvSpPr>
            <p:spPr>
              <a:xfrm>
                <a:off x="2789787" y="1765338"/>
                <a:ext cx="4860300" cy="731700"/>
              </a:xfrm>
              <a:prstGeom prst="rect">
                <a:avLst/>
              </a:prstGeom>
              <a:solidFill>
                <a:srgbClr val="1B786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18"/>
              <p:cNvSpPr txBox="1"/>
              <p:nvPr/>
            </p:nvSpPr>
            <p:spPr>
              <a:xfrm>
                <a:off x="2914387" y="1971908"/>
                <a:ext cx="4373100" cy="330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500">
                    <a:solidFill>
                      <a:srgbClr val="FFFFFF"/>
                    </a:solidFill>
                    <a:latin typeface="Roboto"/>
                    <a:ea typeface="Roboto"/>
                    <a:cs typeface="Roboto"/>
                    <a:sym typeface="Roboto"/>
                  </a:rPr>
                  <a:t>Limited Interactivity</a:t>
                </a:r>
                <a:endParaRPr sz="1500">
                  <a:solidFill>
                    <a:srgbClr val="FFFFFF"/>
                  </a:solidFill>
                  <a:latin typeface="Roboto"/>
                  <a:ea typeface="Roboto"/>
                  <a:cs typeface="Roboto"/>
                  <a:sym typeface="Roboto"/>
                </a:endParaRPr>
              </a:p>
            </p:txBody>
          </p:sp>
        </p:grpSp>
        <p:grpSp>
          <p:nvGrpSpPr>
            <p:cNvPr id="106" name="Google Shape;106;p18"/>
            <p:cNvGrpSpPr/>
            <p:nvPr/>
          </p:nvGrpSpPr>
          <p:grpSpPr>
            <a:xfrm>
              <a:off x="2789787" y="2646438"/>
              <a:ext cx="4497600" cy="731700"/>
              <a:chOff x="2789787" y="2646438"/>
              <a:chExt cx="4497600" cy="731700"/>
            </a:xfrm>
          </p:grpSpPr>
          <p:sp>
            <p:nvSpPr>
              <p:cNvPr id="107" name="Google Shape;107;p18"/>
              <p:cNvSpPr/>
              <p:nvPr/>
            </p:nvSpPr>
            <p:spPr>
              <a:xfrm>
                <a:off x="2789787" y="2646438"/>
                <a:ext cx="4497600" cy="731700"/>
              </a:xfrm>
              <a:prstGeom prst="rect">
                <a:avLst/>
              </a:prstGeom>
              <a:solidFill>
                <a:srgbClr val="1D7E74"/>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18"/>
              <p:cNvSpPr txBox="1"/>
              <p:nvPr/>
            </p:nvSpPr>
            <p:spPr>
              <a:xfrm>
                <a:off x="2914388" y="2852992"/>
                <a:ext cx="3849900" cy="330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500">
                    <a:solidFill>
                      <a:srgbClr val="FFFFFF"/>
                    </a:solidFill>
                    <a:latin typeface="Roboto"/>
                    <a:ea typeface="Roboto"/>
                    <a:cs typeface="Roboto"/>
                    <a:sym typeface="Roboto"/>
                  </a:rPr>
                  <a:t>Dependency on GMT</a:t>
                </a:r>
                <a:endParaRPr sz="1500">
                  <a:solidFill>
                    <a:srgbClr val="FFFFFF"/>
                  </a:solidFill>
                  <a:latin typeface="Roboto"/>
                  <a:ea typeface="Roboto"/>
                  <a:cs typeface="Roboto"/>
                  <a:sym typeface="Roboto"/>
                </a:endParaRPr>
              </a:p>
            </p:txBody>
          </p:sp>
        </p:grpSp>
        <p:grpSp>
          <p:nvGrpSpPr>
            <p:cNvPr id="109" name="Google Shape;109;p18"/>
            <p:cNvGrpSpPr/>
            <p:nvPr/>
          </p:nvGrpSpPr>
          <p:grpSpPr>
            <a:xfrm>
              <a:off x="2789787" y="3530813"/>
              <a:ext cx="4136100" cy="731700"/>
              <a:chOff x="2789787" y="3530813"/>
              <a:chExt cx="4136100" cy="731700"/>
            </a:xfrm>
          </p:grpSpPr>
          <p:sp>
            <p:nvSpPr>
              <p:cNvPr id="110" name="Google Shape;110;p18"/>
              <p:cNvSpPr/>
              <p:nvPr/>
            </p:nvSpPr>
            <p:spPr>
              <a:xfrm>
                <a:off x="2789787" y="3530813"/>
                <a:ext cx="4136100" cy="731700"/>
              </a:xfrm>
              <a:prstGeom prst="rect">
                <a:avLst/>
              </a:prstGeom>
              <a:solidFill>
                <a:srgbClr val="1F887E"/>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18"/>
              <p:cNvSpPr txBox="1"/>
              <p:nvPr/>
            </p:nvSpPr>
            <p:spPr>
              <a:xfrm>
                <a:off x="2914388" y="3737366"/>
                <a:ext cx="3849900" cy="330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500">
                    <a:solidFill>
                      <a:srgbClr val="FFFFFF"/>
                    </a:solidFill>
                    <a:latin typeface="Roboto"/>
                    <a:ea typeface="Roboto"/>
                    <a:cs typeface="Roboto"/>
                    <a:sym typeface="Roboto"/>
                  </a:rPr>
                  <a:t>Limited Integration with other python libraries</a:t>
                </a:r>
                <a:endParaRPr sz="1500">
                  <a:solidFill>
                    <a:srgbClr val="FFFFFF"/>
                  </a:solidFill>
                  <a:latin typeface="Roboto"/>
                  <a:ea typeface="Roboto"/>
                  <a:cs typeface="Roboto"/>
                  <a:sym typeface="Roboto"/>
                </a:endParaRPr>
              </a:p>
            </p:txBody>
          </p:sp>
        </p:grpSp>
      </p:grpSp>
      <p:sp>
        <p:nvSpPr>
          <p:cNvPr id="112" name="Google Shape;112;p18"/>
          <p:cNvSpPr txBox="1"/>
          <p:nvPr/>
        </p:nvSpPr>
        <p:spPr>
          <a:xfrm>
            <a:off x="656175" y="275175"/>
            <a:ext cx="7161300" cy="79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2"/>
                </a:solidFill>
              </a:rPr>
              <a:t>Drawbacks of PyGMT</a:t>
            </a:r>
            <a:endParaRPr sz="2400">
              <a:solidFill>
                <a:schemeClr val="dk2"/>
              </a:solidFill>
            </a:endParaRPr>
          </a:p>
        </p:txBody>
      </p:sp>
      <p:pic>
        <p:nvPicPr>
          <p:cNvPr id="113" name="Google Shape;113;p18"/>
          <p:cNvPicPr preferRelativeResize="0"/>
          <p:nvPr/>
        </p:nvPicPr>
        <p:blipFill>
          <a:blip r:embed="rId3">
            <a:alphaModFix/>
          </a:blip>
          <a:stretch>
            <a:fillRect/>
          </a:stretch>
        </p:blipFill>
        <p:spPr>
          <a:xfrm>
            <a:off x="5933025" y="2629788"/>
            <a:ext cx="2781300" cy="1647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7" name="Shape 117"/>
        <p:cNvGrpSpPr/>
        <p:nvPr/>
      </p:nvGrpSpPr>
      <p:grpSpPr>
        <a:xfrm>
          <a:off x="0" y="0"/>
          <a:ext cx="0" cy="0"/>
          <a:chOff x="0" y="0"/>
          <a:chExt cx="0" cy="0"/>
        </a:xfrm>
      </p:grpSpPr>
      <p:grpSp>
        <p:nvGrpSpPr>
          <p:cNvPr id="118" name="Google Shape;118;p19"/>
          <p:cNvGrpSpPr/>
          <p:nvPr/>
        </p:nvGrpSpPr>
        <p:grpSpPr>
          <a:xfrm>
            <a:off x="718352" y="506861"/>
            <a:ext cx="7139586" cy="4129773"/>
            <a:chOff x="1056875" y="716175"/>
            <a:chExt cx="6425691" cy="3711155"/>
          </a:xfrm>
        </p:grpSpPr>
        <p:grpSp>
          <p:nvGrpSpPr>
            <p:cNvPr id="119" name="Google Shape;119;p19"/>
            <p:cNvGrpSpPr/>
            <p:nvPr/>
          </p:nvGrpSpPr>
          <p:grpSpPr>
            <a:xfrm>
              <a:off x="1682550" y="716175"/>
              <a:ext cx="2486741" cy="3711155"/>
              <a:chOff x="1118297" y="283725"/>
              <a:chExt cx="2090753" cy="4076400"/>
            </a:xfrm>
          </p:grpSpPr>
          <p:sp>
            <p:nvSpPr>
              <p:cNvPr id="120" name="Google Shape;120;p19"/>
              <p:cNvSpPr/>
              <p:nvPr/>
            </p:nvSpPr>
            <p:spPr>
              <a:xfrm>
                <a:off x="1178650" y="283725"/>
                <a:ext cx="2030400" cy="40764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9"/>
              <p:cNvSpPr/>
              <p:nvPr/>
            </p:nvSpPr>
            <p:spPr>
              <a:xfrm>
                <a:off x="1118308" y="381758"/>
                <a:ext cx="2030400" cy="1451400"/>
              </a:xfrm>
              <a:prstGeom prst="rect">
                <a:avLst/>
              </a:prstGeom>
              <a:solidFill>
                <a:srgbClr val="FFFFFF"/>
              </a:solidFill>
              <a:ln cap="flat" cmpd="sng" w="19050">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9"/>
              <p:cNvSpPr/>
              <p:nvPr/>
            </p:nvSpPr>
            <p:spPr>
              <a:xfrm>
                <a:off x="1233923" y="1225061"/>
                <a:ext cx="1815000" cy="6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1D7E74"/>
                    </a:solidFill>
                    <a:latin typeface="Roboto Medium"/>
                    <a:ea typeface="Roboto Medium"/>
                    <a:cs typeface="Roboto Medium"/>
                    <a:sym typeface="Roboto Medium"/>
                  </a:rPr>
                  <a:t>Plotly</a:t>
                </a:r>
                <a:endParaRPr sz="1900">
                  <a:solidFill>
                    <a:srgbClr val="1D7E74"/>
                  </a:solidFill>
                  <a:latin typeface="Roboto Medium"/>
                  <a:ea typeface="Roboto Medium"/>
                  <a:cs typeface="Roboto Medium"/>
                  <a:sym typeface="Roboto Medium"/>
                </a:endParaRPr>
              </a:p>
            </p:txBody>
          </p:sp>
          <p:sp>
            <p:nvSpPr>
              <p:cNvPr id="123" name="Google Shape;123;p19"/>
              <p:cNvSpPr/>
              <p:nvPr/>
            </p:nvSpPr>
            <p:spPr>
              <a:xfrm rot="5400000">
                <a:off x="1946869" y="1848632"/>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9"/>
              <p:cNvSpPr/>
              <p:nvPr/>
            </p:nvSpPr>
            <p:spPr>
              <a:xfrm>
                <a:off x="1118297" y="2287049"/>
                <a:ext cx="2030400" cy="1970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a:buChar char="●"/>
                </a:pPr>
                <a:r>
                  <a:rPr lang="en" sz="1200">
                    <a:solidFill>
                      <a:srgbClr val="FFFFFF"/>
                    </a:solidFill>
                    <a:latin typeface="Roboto"/>
                    <a:ea typeface="Roboto"/>
                    <a:cs typeface="Roboto"/>
                    <a:sym typeface="Roboto"/>
                  </a:rPr>
                  <a:t>Less suitable for static, publication-quality maps compared to PyGMT.</a:t>
                </a:r>
                <a:endParaRPr sz="1200">
                  <a:solidFill>
                    <a:srgbClr val="FFFFFF"/>
                  </a:solidFill>
                  <a:latin typeface="Roboto"/>
                  <a:ea typeface="Roboto"/>
                  <a:cs typeface="Roboto"/>
                  <a:sym typeface="Roboto"/>
                </a:endParaRPr>
              </a:p>
              <a:p>
                <a:pPr indent="-304800" lvl="0" marL="457200" rtl="0" algn="l">
                  <a:lnSpc>
                    <a:spcPct val="115000"/>
                  </a:lnSpc>
                  <a:spcBef>
                    <a:spcPts val="0"/>
                  </a:spcBef>
                  <a:spcAft>
                    <a:spcPts val="0"/>
                  </a:spcAft>
                  <a:buClr>
                    <a:srgbClr val="FFFFFF"/>
                  </a:buClr>
                  <a:buSzPts val="1200"/>
                  <a:buFont typeface="Roboto"/>
                  <a:buChar char="●"/>
                </a:pPr>
                <a:r>
                  <a:rPr lang="en" sz="1200">
                    <a:solidFill>
                      <a:srgbClr val="FFFFFF"/>
                    </a:solidFill>
                    <a:latin typeface="Roboto"/>
                    <a:ea typeface="Roboto"/>
                    <a:cs typeface="Roboto"/>
                    <a:sym typeface="Roboto"/>
                  </a:rPr>
                  <a:t>Customization options, especially in free versions, might be limited</a:t>
                </a:r>
                <a:r>
                  <a:rPr lang="en" sz="1200">
                    <a:solidFill>
                      <a:srgbClr val="FFFFFF"/>
                    </a:solidFill>
                    <a:latin typeface="Roboto"/>
                    <a:ea typeface="Roboto"/>
                    <a:cs typeface="Roboto"/>
                    <a:sym typeface="Roboto"/>
                  </a:rPr>
                  <a:t>	</a:t>
                </a:r>
                <a:endParaRPr sz="1200">
                  <a:solidFill>
                    <a:srgbClr val="FFFFFF"/>
                  </a:solidFill>
                  <a:latin typeface="Roboto"/>
                  <a:ea typeface="Roboto"/>
                  <a:cs typeface="Roboto"/>
                  <a:sym typeface="Roboto"/>
                </a:endParaRPr>
              </a:p>
            </p:txBody>
          </p:sp>
        </p:grpSp>
        <p:grpSp>
          <p:nvGrpSpPr>
            <p:cNvPr id="125" name="Google Shape;125;p19"/>
            <p:cNvGrpSpPr/>
            <p:nvPr/>
          </p:nvGrpSpPr>
          <p:grpSpPr>
            <a:xfrm>
              <a:off x="4995825" y="716175"/>
              <a:ext cx="2486741" cy="3711155"/>
              <a:chOff x="1118297" y="283725"/>
              <a:chExt cx="2090753" cy="4076400"/>
            </a:xfrm>
          </p:grpSpPr>
          <p:sp>
            <p:nvSpPr>
              <p:cNvPr id="126" name="Google Shape;126;p19"/>
              <p:cNvSpPr/>
              <p:nvPr/>
            </p:nvSpPr>
            <p:spPr>
              <a:xfrm>
                <a:off x="1178650" y="283725"/>
                <a:ext cx="2030400" cy="40764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p:nvPr/>
            </p:nvSpPr>
            <p:spPr>
              <a:xfrm>
                <a:off x="1118308" y="381758"/>
                <a:ext cx="2030400" cy="1451400"/>
              </a:xfrm>
              <a:prstGeom prst="rect">
                <a:avLst/>
              </a:prstGeom>
              <a:solidFill>
                <a:srgbClr val="FFFFFF"/>
              </a:solidFill>
              <a:ln cap="flat" cmpd="sng" w="19050">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1233923" y="1225061"/>
                <a:ext cx="1815000" cy="6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1D7E74"/>
                    </a:solidFill>
                    <a:latin typeface="Roboto Medium"/>
                    <a:ea typeface="Roboto Medium"/>
                    <a:cs typeface="Roboto Medium"/>
                    <a:sym typeface="Roboto Medium"/>
                  </a:rPr>
                  <a:t>Geoplotlib</a:t>
                </a:r>
                <a:endParaRPr sz="1900">
                  <a:solidFill>
                    <a:srgbClr val="1D7E74"/>
                  </a:solidFill>
                  <a:latin typeface="Roboto Medium"/>
                  <a:ea typeface="Roboto Medium"/>
                  <a:cs typeface="Roboto Medium"/>
                  <a:sym typeface="Roboto Medium"/>
                </a:endParaRPr>
              </a:p>
            </p:txBody>
          </p:sp>
          <p:sp>
            <p:nvSpPr>
              <p:cNvPr id="129" name="Google Shape;129;p19"/>
              <p:cNvSpPr/>
              <p:nvPr/>
            </p:nvSpPr>
            <p:spPr>
              <a:xfrm rot="5400000">
                <a:off x="1946869" y="1848632"/>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p:nvPr/>
            </p:nvSpPr>
            <p:spPr>
              <a:xfrm>
                <a:off x="1118297" y="2287049"/>
                <a:ext cx="2030400" cy="1970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a:buChar char="●"/>
                </a:pPr>
                <a:r>
                  <a:rPr lang="en" sz="1200">
                    <a:solidFill>
                      <a:srgbClr val="FFFFFF"/>
                    </a:solidFill>
                    <a:latin typeface="Roboto"/>
                    <a:ea typeface="Roboto"/>
                    <a:cs typeface="Roboto"/>
                    <a:sym typeface="Roboto"/>
                  </a:rPr>
                  <a:t>Limited customization and advanced geospatial capabilities compared to PyGMT and Plotly.</a:t>
                </a:r>
                <a:endParaRPr sz="1200">
                  <a:solidFill>
                    <a:srgbClr val="FFFFFF"/>
                  </a:solidFill>
                  <a:latin typeface="Roboto"/>
                  <a:ea typeface="Roboto"/>
                  <a:cs typeface="Roboto"/>
                  <a:sym typeface="Roboto"/>
                </a:endParaRPr>
              </a:p>
              <a:p>
                <a:pPr indent="-304800" lvl="0" marL="457200" rtl="0" algn="l">
                  <a:lnSpc>
                    <a:spcPct val="115000"/>
                  </a:lnSpc>
                  <a:spcBef>
                    <a:spcPts val="0"/>
                  </a:spcBef>
                  <a:spcAft>
                    <a:spcPts val="0"/>
                  </a:spcAft>
                  <a:buClr>
                    <a:srgbClr val="FFFFFF"/>
                  </a:buClr>
                  <a:buSzPts val="1200"/>
                  <a:buFont typeface="Roboto"/>
                  <a:buChar char="●"/>
                </a:pPr>
                <a:r>
                  <a:rPr lang="en" sz="1200">
                    <a:solidFill>
                      <a:srgbClr val="FFFFFF"/>
                    </a:solidFill>
                    <a:latin typeface="Roboto"/>
                    <a:ea typeface="Roboto"/>
                    <a:cs typeface="Roboto"/>
                    <a:sym typeface="Roboto"/>
                  </a:rPr>
                  <a:t>Best suited for simple, straightforward map visualizations.</a:t>
                </a:r>
                <a:endParaRPr sz="1200">
                  <a:solidFill>
                    <a:srgbClr val="FFFFFF"/>
                  </a:solidFill>
                  <a:latin typeface="Roboto"/>
                  <a:ea typeface="Roboto"/>
                  <a:cs typeface="Roboto"/>
                  <a:sym typeface="Roboto"/>
                </a:endParaRPr>
              </a:p>
            </p:txBody>
          </p:sp>
        </p:grpSp>
        <p:pic>
          <p:nvPicPr>
            <p:cNvPr id="131" name="Google Shape;131;p19"/>
            <p:cNvPicPr preferRelativeResize="0"/>
            <p:nvPr/>
          </p:nvPicPr>
          <p:blipFill rotWithShape="1">
            <a:blip r:embed="rId3">
              <a:alphaModFix/>
            </a:blip>
            <a:srcRect b="21709" l="0" r="0" t="0"/>
            <a:stretch/>
          </p:blipFill>
          <p:spPr>
            <a:xfrm>
              <a:off x="5797700" y="847750"/>
              <a:ext cx="882999" cy="787425"/>
            </a:xfrm>
            <a:prstGeom prst="rect">
              <a:avLst/>
            </a:prstGeom>
            <a:noFill/>
            <a:ln>
              <a:noFill/>
            </a:ln>
          </p:spPr>
        </p:pic>
        <p:pic>
          <p:nvPicPr>
            <p:cNvPr id="132" name="Google Shape;132;p19"/>
            <p:cNvPicPr preferRelativeResize="0"/>
            <p:nvPr/>
          </p:nvPicPr>
          <p:blipFill rotWithShape="1">
            <a:blip r:embed="rId4">
              <a:alphaModFix/>
            </a:blip>
            <a:srcRect b="0" l="-59090" r="59089" t="0"/>
            <a:stretch/>
          </p:blipFill>
          <p:spPr>
            <a:xfrm>
              <a:off x="1056875" y="866925"/>
              <a:ext cx="2245375" cy="749075"/>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8" name="Google Shape;138;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sz="1050">
                <a:solidFill>
                  <a:srgbClr val="202122"/>
                </a:solidFill>
              </a:rPr>
              <a:t>Plotly</a:t>
            </a:r>
            <a:r>
              <a:rPr lang="en" sz="1050">
                <a:solidFill>
                  <a:srgbClr val="202122"/>
                </a:solidFill>
                <a:highlight>
                  <a:srgbClr val="FFFFFF"/>
                </a:highlight>
              </a:rPr>
              <a:t> is a technical computing company, that develops online </a:t>
            </a:r>
            <a:r>
              <a:rPr lang="en" sz="1050">
                <a:solidFill>
                  <a:srgbClr val="795CB2"/>
                </a:solidFill>
                <a:uFill>
                  <a:noFill/>
                </a:uFill>
                <a:hlinkClick r:id="rId3">
                  <a:extLst>
                    <a:ext uri="{A12FA001-AC4F-418D-AE19-62706E023703}">
                      <ahyp:hlinkClr val="tx"/>
                    </a:ext>
                  </a:extLst>
                </a:hlinkClick>
              </a:rPr>
              <a:t>data analytics</a:t>
            </a:r>
            <a:r>
              <a:rPr lang="en" sz="1050">
                <a:solidFill>
                  <a:srgbClr val="202122"/>
                </a:solidFill>
                <a:highlight>
                  <a:srgbClr val="FFFFFF"/>
                </a:highlight>
              </a:rPr>
              <a:t> and </a:t>
            </a:r>
            <a:r>
              <a:rPr lang="en" sz="1050">
                <a:solidFill>
                  <a:srgbClr val="795CB2"/>
                </a:solidFill>
                <a:uFill>
                  <a:noFill/>
                </a:uFill>
                <a:hlinkClick r:id="rId4">
                  <a:extLst>
                    <a:ext uri="{A12FA001-AC4F-418D-AE19-62706E023703}">
                      <ahyp:hlinkClr val="tx"/>
                    </a:ext>
                  </a:extLst>
                </a:hlinkClick>
              </a:rPr>
              <a:t>visualization</a:t>
            </a:r>
            <a:r>
              <a:rPr lang="en" sz="1050">
                <a:solidFill>
                  <a:srgbClr val="202122"/>
                </a:solidFill>
                <a:highlight>
                  <a:srgbClr val="FFFFFF"/>
                </a:highlight>
              </a:rPr>
              <a:t> tools. Plotly provides online graphing, analytics, and statistics tools for individuals and collaboration, as well as scientific graphing libraries for </a:t>
            </a:r>
            <a:r>
              <a:rPr lang="en" sz="1050">
                <a:solidFill>
                  <a:srgbClr val="795CB2"/>
                </a:solidFill>
                <a:uFill>
                  <a:noFill/>
                </a:uFill>
                <a:hlinkClick r:id="rId5">
                  <a:extLst>
                    <a:ext uri="{A12FA001-AC4F-418D-AE19-62706E023703}">
                      <ahyp:hlinkClr val="tx"/>
                    </a:ext>
                  </a:extLst>
                </a:hlinkClick>
              </a:rPr>
              <a:t>Python</a:t>
            </a:r>
            <a:r>
              <a:rPr lang="en" sz="1050">
                <a:solidFill>
                  <a:srgbClr val="202122"/>
                </a:solidFill>
                <a:highlight>
                  <a:srgbClr val="FFFFFF"/>
                </a:highlight>
              </a:rPr>
              <a:t>, </a:t>
            </a:r>
            <a:r>
              <a:rPr lang="en" sz="1050">
                <a:solidFill>
                  <a:srgbClr val="795CB2"/>
                </a:solidFill>
                <a:uFill>
                  <a:noFill/>
                </a:uFill>
                <a:hlinkClick r:id="rId6">
                  <a:extLst>
                    <a:ext uri="{A12FA001-AC4F-418D-AE19-62706E023703}">
                      <ahyp:hlinkClr val="tx"/>
                    </a:ext>
                  </a:extLst>
                </a:hlinkClick>
              </a:rPr>
              <a:t>R</a:t>
            </a:r>
            <a:r>
              <a:rPr lang="en" sz="1050">
                <a:solidFill>
                  <a:srgbClr val="202122"/>
                </a:solidFill>
                <a:highlight>
                  <a:srgbClr val="FFFFFF"/>
                </a:highlight>
              </a:rPr>
              <a:t>, </a:t>
            </a:r>
            <a:r>
              <a:rPr lang="en" sz="1050">
                <a:solidFill>
                  <a:srgbClr val="795CB2"/>
                </a:solidFill>
                <a:uFill>
                  <a:noFill/>
                </a:uFill>
                <a:hlinkClick r:id="rId7">
                  <a:extLst>
                    <a:ext uri="{A12FA001-AC4F-418D-AE19-62706E023703}">
                      <ahyp:hlinkClr val="tx"/>
                    </a:ext>
                  </a:extLst>
                </a:hlinkClick>
              </a:rPr>
              <a:t>MATLAB</a:t>
            </a:r>
            <a:r>
              <a:rPr lang="en" sz="1050">
                <a:solidFill>
                  <a:srgbClr val="202122"/>
                </a:solidFill>
                <a:highlight>
                  <a:srgbClr val="FFFFFF"/>
                </a:highlight>
              </a:rPr>
              <a:t>, </a:t>
            </a:r>
            <a:r>
              <a:rPr lang="en" sz="1050">
                <a:solidFill>
                  <a:srgbClr val="795CB2"/>
                </a:solidFill>
                <a:uFill>
                  <a:noFill/>
                </a:uFill>
                <a:hlinkClick r:id="rId8">
                  <a:extLst>
                    <a:ext uri="{A12FA001-AC4F-418D-AE19-62706E023703}">
                      <ahyp:hlinkClr val="tx"/>
                    </a:ext>
                  </a:extLst>
                </a:hlinkClick>
              </a:rPr>
              <a:t>Perl</a:t>
            </a:r>
            <a:r>
              <a:rPr lang="en" sz="1050">
                <a:solidFill>
                  <a:srgbClr val="202122"/>
                </a:solidFill>
                <a:highlight>
                  <a:srgbClr val="FFFFFF"/>
                </a:highlight>
              </a:rPr>
              <a:t>, </a:t>
            </a:r>
            <a:r>
              <a:rPr lang="en" sz="1050">
                <a:solidFill>
                  <a:srgbClr val="795CB2"/>
                </a:solidFill>
                <a:uFill>
                  <a:noFill/>
                </a:uFill>
                <a:hlinkClick r:id="rId9">
                  <a:extLst>
                    <a:ext uri="{A12FA001-AC4F-418D-AE19-62706E023703}">
                      <ahyp:hlinkClr val="tx"/>
                    </a:ext>
                  </a:extLst>
                </a:hlinkClick>
              </a:rPr>
              <a:t>Julia</a:t>
            </a:r>
            <a:r>
              <a:rPr lang="en" sz="1050">
                <a:solidFill>
                  <a:srgbClr val="202122"/>
                </a:solidFill>
                <a:highlight>
                  <a:srgbClr val="FFFFFF"/>
                </a:highlight>
              </a:rPr>
              <a:t>, </a:t>
            </a:r>
            <a:r>
              <a:rPr lang="en" sz="1050">
                <a:solidFill>
                  <a:srgbClr val="795CB2"/>
                </a:solidFill>
                <a:uFill>
                  <a:noFill/>
                </a:uFill>
                <a:hlinkClick r:id="rId10">
                  <a:extLst>
                    <a:ext uri="{A12FA001-AC4F-418D-AE19-62706E023703}">
                      <ahyp:hlinkClr val="tx"/>
                    </a:ext>
                  </a:extLst>
                </a:hlinkClick>
              </a:rPr>
              <a:t>Arduino</a:t>
            </a:r>
            <a:r>
              <a:rPr lang="en" sz="1050">
                <a:solidFill>
                  <a:srgbClr val="202122"/>
                </a:solidFill>
                <a:highlight>
                  <a:srgbClr val="FFFFFF"/>
                </a:highlight>
              </a:rPr>
              <a:t>, </a:t>
            </a:r>
            <a:r>
              <a:rPr lang="en" sz="1050">
                <a:solidFill>
                  <a:srgbClr val="795CB2"/>
                </a:solidFill>
                <a:uFill>
                  <a:noFill/>
                </a:uFill>
                <a:hlinkClick r:id="rId11">
                  <a:extLst>
                    <a:ext uri="{A12FA001-AC4F-418D-AE19-62706E023703}">
                      <ahyp:hlinkClr val="tx"/>
                    </a:ext>
                  </a:extLst>
                </a:hlinkClick>
              </a:rPr>
              <a:t>JavaScript</a:t>
            </a:r>
            <a:r>
              <a:rPr baseline="30000" lang="en" sz="1400">
                <a:solidFill>
                  <a:srgbClr val="795CB2"/>
                </a:solidFill>
                <a:uFill>
                  <a:noFill/>
                </a:uFill>
                <a:hlinkClick r:id="rId12">
                  <a:extLst>
                    <a:ext uri="{A12FA001-AC4F-418D-AE19-62706E023703}">
                      <ahyp:hlinkClr val="tx"/>
                    </a:ext>
                  </a:extLst>
                </a:hlinkClick>
              </a:rPr>
              <a:t>[1]</a:t>
            </a:r>
            <a:r>
              <a:rPr lang="en" sz="1050">
                <a:solidFill>
                  <a:srgbClr val="202122"/>
                </a:solidFill>
                <a:highlight>
                  <a:srgbClr val="FFFFFF"/>
                </a:highlight>
              </a:rPr>
              <a:t> and </a:t>
            </a:r>
            <a:r>
              <a:rPr lang="en" sz="1050">
                <a:solidFill>
                  <a:srgbClr val="795CB2"/>
                </a:solidFill>
                <a:uFill>
                  <a:noFill/>
                </a:uFill>
                <a:hlinkClick r:id="rId13">
                  <a:extLst>
                    <a:ext uri="{A12FA001-AC4F-418D-AE19-62706E023703}">
                      <ahyp:hlinkClr val="tx"/>
                    </a:ext>
                  </a:extLst>
                </a:hlinkClick>
              </a:rPr>
              <a:t>REST</a:t>
            </a:r>
            <a:r>
              <a:rPr lang="en" sz="1050">
                <a:solidFill>
                  <a:srgbClr val="202122"/>
                </a:solidFill>
                <a:highlight>
                  <a:srgbClr val="FFFFFF"/>
                </a:highlight>
              </a:rPr>
              <a:t>.</a:t>
            </a:r>
            <a:endParaRPr/>
          </a:p>
        </p:txBody>
      </p:sp>
      <p:pic>
        <p:nvPicPr>
          <p:cNvPr id="139" name="Google Shape;139;p20"/>
          <p:cNvPicPr preferRelativeResize="0"/>
          <p:nvPr/>
        </p:nvPicPr>
        <p:blipFill>
          <a:blip r:embed="rId14">
            <a:alphaModFix/>
          </a:blip>
          <a:stretch>
            <a:fillRect/>
          </a:stretch>
        </p:blipFill>
        <p:spPr>
          <a:xfrm>
            <a:off x="5441825" y="3"/>
            <a:ext cx="3702175" cy="1235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311700" y="4293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Choice and Summary of how it works: PyGMT</a:t>
            </a:r>
            <a:endParaRPr/>
          </a:p>
        </p:txBody>
      </p:sp>
      <p:pic>
        <p:nvPicPr>
          <p:cNvPr id="145" name="Google Shape;145;p21"/>
          <p:cNvPicPr preferRelativeResize="0"/>
          <p:nvPr/>
        </p:nvPicPr>
        <p:blipFill>
          <a:blip r:embed="rId3">
            <a:alphaModFix/>
          </a:blip>
          <a:stretch>
            <a:fillRect/>
          </a:stretch>
        </p:blipFill>
        <p:spPr>
          <a:xfrm>
            <a:off x="4682100" y="1313688"/>
            <a:ext cx="4117798" cy="2582468"/>
          </a:xfrm>
          <a:prstGeom prst="rect">
            <a:avLst/>
          </a:prstGeom>
          <a:noFill/>
          <a:ln>
            <a:noFill/>
          </a:ln>
        </p:spPr>
      </p:pic>
      <p:sp>
        <p:nvSpPr>
          <p:cNvPr id="146" name="Google Shape;146;p21"/>
          <p:cNvSpPr txBox="1"/>
          <p:nvPr/>
        </p:nvSpPr>
        <p:spPr>
          <a:xfrm>
            <a:off x="395925" y="1128588"/>
            <a:ext cx="4246800" cy="288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Courier New"/>
                <a:ea typeface="Courier New"/>
                <a:cs typeface="Courier New"/>
                <a:sym typeface="Courier New"/>
              </a:rPr>
              <a:t>import pygmt</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fig = pygmt.Figure()</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fig.coast(</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    region="g",</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    projection="Cyl_stere/12c",</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    land="darkgray",</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    water="white",</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    borders="1/0.5p",</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    shorelines="1/0.5p",</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    frame="ag",</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a:t>
            </a:r>
            <a:endParaRPr sz="16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600">
                <a:solidFill>
                  <a:schemeClr val="dk2"/>
                </a:solidFill>
                <a:latin typeface="Courier New"/>
                <a:ea typeface="Courier New"/>
                <a:cs typeface="Courier New"/>
                <a:sym typeface="Courier New"/>
              </a:rPr>
              <a:t>fig.show()</a:t>
            </a:r>
            <a:endParaRPr sz="1600">
              <a:solidFill>
                <a:schemeClr val="dk2"/>
              </a:solidFill>
              <a:latin typeface="Courier New"/>
              <a:ea typeface="Courier New"/>
              <a:cs typeface="Courier New"/>
              <a:sym typeface="Courier New"/>
            </a:endParaRPr>
          </a:p>
        </p:txBody>
      </p:sp>
      <p:sp>
        <p:nvSpPr>
          <p:cNvPr id="147" name="Google Shape;147;p21"/>
          <p:cNvSpPr txBox="1"/>
          <p:nvPr/>
        </p:nvSpPr>
        <p:spPr>
          <a:xfrm>
            <a:off x="6701625" y="4830700"/>
            <a:ext cx="2046600" cy="1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2"/>
                </a:solidFill>
              </a:rPr>
              <a:t>*Code and image from PyGMT documentation</a:t>
            </a:r>
            <a:endParaRPr sz="7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